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65" r:id="rId5"/>
    <p:sldId id="266" r:id="rId6"/>
    <p:sldId id="267" r:id="rId7"/>
    <p:sldId id="271" r:id="rId8"/>
    <p:sldId id="272" r:id="rId9"/>
    <p:sldId id="268" r:id="rId10"/>
    <p:sldId id="269"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852" autoAdjust="0"/>
  </p:normalViewPr>
  <p:slideViewPr>
    <p:cSldViewPr snapToGrid="0">
      <p:cViewPr varScale="1">
        <p:scale>
          <a:sx n="45" d="100"/>
          <a:sy n="45" d="100"/>
        </p:scale>
        <p:origin x="30" y="3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56B0A9-A5FB-4563-AB03-3086C838EF7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3F3DF2-99A3-42E8-80D7-4DB7415DAA1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indent="0" algn="l" defTabSz="914400" rtl="0" eaLnBrk="1" fontAlgn="auto" latinLnBrk="0" hangingPunct="1">
              <a:lnSpc>
                <a:spcPct val="100000"/>
              </a:lnSpc>
              <a:spcBef>
                <a:spcPct val="0"/>
              </a:spcBef>
              <a:spcAft>
                <a:spcPts val="0"/>
              </a:spcAft>
              <a:buClrTx/>
              <a:buSzTx/>
              <a:buFontTx/>
              <a:buNone/>
              <a:defRPr/>
            </a:pPr>
            <a:r>
              <a:rPr lang="zh-CN" altLang="zh-CN" dirty="0"/>
              <a:t>历史上首届冬奥会的由来并非一帆风顺</a:t>
            </a:r>
            <a:r>
              <a:rPr lang="zh-CN" altLang="en-US" dirty="0"/>
              <a:t>，</a:t>
            </a:r>
            <a:r>
              <a:rPr lang="zh-CN" altLang="zh-CN" dirty="0"/>
              <a:t>作为冬奥会的开端，夏</a:t>
            </a:r>
            <a:r>
              <a:rPr lang="zh-CN" altLang="en-US" dirty="0"/>
              <a:t>慕</a:t>
            </a:r>
            <a:r>
              <a:rPr lang="zh-CN" altLang="zh-CN" dirty="0"/>
              <a:t>尼冬奥会在</a:t>
            </a:r>
            <a:r>
              <a:rPr lang="en-US" altLang="zh-CN" dirty="0"/>
              <a:t>1924</a:t>
            </a:r>
            <a:r>
              <a:rPr lang="zh-CN" altLang="zh-CN" dirty="0"/>
              <a:t>年举办时被命名为“第八届奥林匹亚德冬季体育周”，直到两年后的</a:t>
            </a:r>
            <a:r>
              <a:rPr lang="en-US" altLang="zh-CN" dirty="0"/>
              <a:t>1926</a:t>
            </a:r>
            <a:r>
              <a:rPr lang="zh-CN" altLang="zh-CN" dirty="0"/>
              <a:t>年，国际奥委会才正式为它正名，确认其为第一届冬奥会。</a:t>
            </a:r>
            <a:r>
              <a:rPr lang="zh-CN" altLang="en-US" dirty="0"/>
              <a:t>举办时间为</a:t>
            </a:r>
            <a:r>
              <a:rPr lang="en-US" altLang="zh-CN" dirty="0"/>
              <a:t>1924</a:t>
            </a:r>
            <a:r>
              <a:rPr lang="zh-CN" altLang="en-US" dirty="0"/>
              <a:t>年</a:t>
            </a:r>
            <a:r>
              <a:rPr lang="en-US" altLang="zh-CN" dirty="0"/>
              <a:t>1</a:t>
            </a:r>
            <a:r>
              <a:rPr lang="zh-CN" altLang="en-US" dirty="0"/>
              <a:t>月</a:t>
            </a:r>
            <a:r>
              <a:rPr lang="en-US" altLang="zh-CN" dirty="0"/>
              <a:t>25</a:t>
            </a:r>
            <a:r>
              <a:rPr lang="zh-CN" altLang="en-US" dirty="0"/>
              <a:t>日至</a:t>
            </a:r>
            <a:r>
              <a:rPr lang="en-US" altLang="zh-CN" dirty="0"/>
              <a:t>2</a:t>
            </a:r>
            <a:r>
              <a:rPr lang="zh-CN" altLang="en-US" dirty="0"/>
              <a:t>月</a:t>
            </a:r>
            <a:r>
              <a:rPr lang="en-US" altLang="zh-CN" dirty="0"/>
              <a:t>5</a:t>
            </a:r>
            <a:r>
              <a:rPr lang="zh-CN" altLang="en-US" dirty="0"/>
              <a:t>日。</a:t>
            </a:r>
            <a:r>
              <a:rPr lang="zh-CN" altLang="zh-CN" dirty="0"/>
              <a:t>第一届冬奥会</a:t>
            </a:r>
            <a:r>
              <a:rPr lang="zh-CN" altLang="en-US" dirty="0"/>
              <a:t>的官方海报，海报</a:t>
            </a:r>
            <a:r>
              <a:rPr lang="zh-CN" altLang="zh-CN" dirty="0"/>
              <a:t>前景</a:t>
            </a:r>
            <a:r>
              <a:rPr lang="zh-CN" altLang="en-US" dirty="0"/>
              <a:t>是一只</a:t>
            </a:r>
            <a:r>
              <a:rPr lang="zh-CN" altLang="zh-CN" dirty="0"/>
              <a:t>老鹰抓着桂冠和橄榄枝，下方为</a:t>
            </a:r>
            <a:r>
              <a:rPr lang="en-US" altLang="zh-CN" dirty="0"/>
              <a:t>5</a:t>
            </a:r>
            <a:r>
              <a:rPr lang="zh-CN" altLang="en-US" dirty="0"/>
              <a:t>人</a:t>
            </a:r>
            <a:r>
              <a:rPr lang="zh-CN" altLang="zh-CN" dirty="0"/>
              <a:t>雪车运动</a:t>
            </a:r>
            <a:r>
              <a:rPr lang="zh-CN" altLang="en-US" dirty="0"/>
              <a:t>，</a:t>
            </a:r>
            <a:r>
              <a:rPr lang="zh-CN" altLang="zh-CN" dirty="0"/>
              <a:t>背景为雪山。本届冬奥会实际上是一次欧美国家的冰雪赛</a:t>
            </a:r>
            <a:r>
              <a:rPr lang="zh-CN" altLang="en-US" dirty="0"/>
              <a:t>，参赛的</a:t>
            </a:r>
            <a:r>
              <a:rPr lang="en-US" altLang="zh-CN" dirty="0"/>
              <a:t>16</a:t>
            </a:r>
            <a:r>
              <a:rPr lang="zh-CN" altLang="zh-CN" dirty="0"/>
              <a:t>个国家</a:t>
            </a:r>
            <a:r>
              <a:rPr lang="zh-CN" altLang="en-US" dirty="0"/>
              <a:t>，</a:t>
            </a:r>
            <a:r>
              <a:rPr lang="en-US" altLang="zh-CN" dirty="0"/>
              <a:t>258</a:t>
            </a:r>
            <a:r>
              <a:rPr lang="zh-CN" altLang="zh-CN" dirty="0"/>
              <a:t>名运动员</a:t>
            </a:r>
            <a:r>
              <a:rPr lang="zh-CN" altLang="en-US" dirty="0"/>
              <a:t>均来自欧美国家。历史上的首金得主是来自美国的运动员查尔斯，在男子</a:t>
            </a:r>
            <a:r>
              <a:rPr lang="en-US" altLang="zh-CN" dirty="0"/>
              <a:t>500</a:t>
            </a:r>
            <a:r>
              <a:rPr lang="zh-CN" altLang="en-US" dirty="0"/>
              <a:t>米速度滑冰比赛中夺冠。最后挪威以</a:t>
            </a:r>
            <a:r>
              <a:rPr lang="en-US" altLang="zh-CN" dirty="0"/>
              <a:t>4</a:t>
            </a:r>
            <a:r>
              <a:rPr lang="zh-CN" altLang="en-US" dirty="0"/>
              <a:t>金</a:t>
            </a:r>
            <a:r>
              <a:rPr lang="en-US" altLang="zh-CN" dirty="0"/>
              <a:t>7</a:t>
            </a:r>
            <a:r>
              <a:rPr lang="zh-CN" altLang="en-US" dirty="0"/>
              <a:t>银</a:t>
            </a:r>
            <a:r>
              <a:rPr lang="en-US" altLang="zh-CN" dirty="0"/>
              <a:t>6</a:t>
            </a:r>
            <a:r>
              <a:rPr lang="zh-CN" altLang="en-US" dirty="0"/>
              <a:t>铜的成绩居于金牌榜第一名。</a:t>
            </a:r>
            <a:endParaRPr lang="en-US" altLang="zh-CN" dirty="0"/>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A37DA3B-13CD-4D9C-89A0-2C456F110037}" type="slidenum">
              <a:rPr lang="zh-CN" altLang="en-US"/>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dirty="0"/>
              <a:t>本届</a:t>
            </a:r>
            <a:r>
              <a:rPr lang="zh-CN" altLang="en-US" sz="1200" kern="1200" dirty="0">
                <a:solidFill>
                  <a:schemeClr val="tx1"/>
                </a:solidFill>
                <a:effectLst/>
                <a:latin typeface="+mn-lt"/>
                <a:ea typeface="+mn-ea"/>
                <a:cs typeface="+mn-cs"/>
              </a:rPr>
              <a:t>奥运会奖牌正面</a:t>
            </a:r>
            <a:r>
              <a:rPr lang="zh-CN" altLang="zh-CN" sz="1200" kern="1200" dirty="0">
                <a:solidFill>
                  <a:schemeClr val="tx1"/>
                </a:solidFill>
                <a:effectLst/>
                <a:latin typeface="+mn-lt"/>
                <a:ea typeface="+mn-ea"/>
                <a:cs typeface="+mn-cs"/>
              </a:rPr>
              <a:t>是一位张开双臂的冬奥会运动员，他的右手举着一双冰鞋，左手握着一副滑雪板</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奖牌的背景是阿尔卑斯山的勃朗峰</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背面刻有</a:t>
            </a:r>
            <a:r>
              <a:rPr lang="en-US" altLang="zh-CN" sz="1200" kern="1200" dirty="0">
                <a:solidFill>
                  <a:schemeClr val="tx1"/>
                </a:solidFill>
                <a:effectLst/>
                <a:latin typeface="+mn-lt"/>
                <a:ea typeface="+mn-ea"/>
                <a:cs typeface="+mn-cs"/>
              </a:rPr>
              <a:t>14</a:t>
            </a:r>
            <a:r>
              <a:rPr lang="zh-CN" altLang="zh-CN" sz="1200" kern="1200" dirty="0">
                <a:solidFill>
                  <a:schemeClr val="tx1"/>
                </a:solidFill>
                <a:effectLst/>
                <a:latin typeface="+mn-lt"/>
                <a:ea typeface="+mn-ea"/>
                <a:cs typeface="+mn-cs"/>
              </a:rPr>
              <a:t>行铭文，内容为“夏蒙尼勃朗峰冬季运动会，</a:t>
            </a:r>
            <a:r>
              <a:rPr lang="en-US" altLang="zh-CN" sz="1200" kern="1200" dirty="0">
                <a:solidFill>
                  <a:schemeClr val="tx1"/>
                </a:solidFill>
                <a:effectLst/>
                <a:latin typeface="+mn-lt"/>
                <a:ea typeface="+mn-ea"/>
                <a:cs typeface="+mn-cs"/>
              </a:rPr>
              <a:t>1924 </a:t>
            </a:r>
            <a:r>
              <a:rPr lang="zh-CN" altLang="zh-CN"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月</a:t>
            </a:r>
            <a:r>
              <a:rPr lang="en-US" altLang="zh-CN" sz="1200" kern="1200" dirty="0">
                <a:solidFill>
                  <a:schemeClr val="tx1"/>
                </a:solidFill>
                <a:effectLst/>
                <a:latin typeface="+mn-lt"/>
                <a:ea typeface="+mn-ea"/>
                <a:cs typeface="+mn-cs"/>
              </a:rPr>
              <a:t>25 </a:t>
            </a:r>
            <a:r>
              <a:rPr lang="zh-CN" altLang="zh-CN" sz="1200" kern="1200" dirty="0">
                <a:solidFill>
                  <a:schemeClr val="tx1"/>
                </a:solidFill>
                <a:effectLst/>
                <a:latin typeface="+mn-lt"/>
                <a:ea typeface="+mn-ea"/>
                <a:cs typeface="+mn-cs"/>
              </a:rPr>
              <a:t>日至</a:t>
            </a:r>
            <a:r>
              <a:rPr lang="en-US" altLang="zh-CN" sz="1200" kern="1200" dirty="0">
                <a:solidFill>
                  <a:schemeClr val="tx1"/>
                </a:solidFill>
                <a:effectLst/>
                <a:latin typeface="+mn-lt"/>
                <a:ea typeface="+mn-ea"/>
                <a:cs typeface="+mn-cs"/>
              </a:rPr>
              <a:t>2 </a:t>
            </a:r>
            <a:r>
              <a:rPr lang="zh-CN" altLang="zh-CN" sz="1200" kern="1200" dirty="0">
                <a:solidFill>
                  <a:schemeClr val="tx1"/>
                </a:solidFill>
                <a:effectLst/>
                <a:latin typeface="+mn-lt"/>
                <a:ea typeface="+mn-ea"/>
                <a:cs typeface="+mn-cs"/>
              </a:rPr>
              <a:t>月</a:t>
            </a:r>
            <a:r>
              <a:rPr lang="en-US" altLang="zh-CN" sz="1200" kern="1200" dirty="0">
                <a:solidFill>
                  <a:schemeClr val="tx1"/>
                </a:solidFill>
                <a:effectLst/>
                <a:latin typeface="+mn-lt"/>
                <a:ea typeface="+mn-ea"/>
                <a:cs typeface="+mn-cs"/>
              </a:rPr>
              <a:t>5 </a:t>
            </a:r>
            <a:r>
              <a:rPr lang="zh-CN" altLang="zh-CN" sz="1200" kern="1200" dirty="0">
                <a:solidFill>
                  <a:schemeClr val="tx1"/>
                </a:solidFill>
                <a:effectLst/>
                <a:latin typeface="+mn-lt"/>
                <a:ea typeface="+mn-ea"/>
                <a:cs typeface="+mn-cs"/>
              </a:rPr>
              <a:t>日，由法国奥林匹克委员会在国际奥林匹克委员会的赞助下举办，庆祝第八届奥林匹克运动会”。夏蒙尼奖牌的设计方案通过招标获得的，</a:t>
            </a:r>
            <a:r>
              <a:rPr lang="zh-CN" altLang="en-US" sz="1200" kern="1200" dirty="0">
                <a:solidFill>
                  <a:schemeClr val="tx1"/>
                </a:solidFill>
                <a:effectLst/>
                <a:latin typeface="+mn-lt"/>
                <a:ea typeface="+mn-ea"/>
                <a:cs typeface="+mn-cs"/>
              </a:rPr>
              <a:t>出自于</a:t>
            </a:r>
            <a:r>
              <a:rPr lang="zh-CN" altLang="zh-CN" sz="1200" kern="1200" dirty="0">
                <a:solidFill>
                  <a:schemeClr val="tx1"/>
                </a:solidFill>
                <a:effectLst/>
                <a:latin typeface="+mn-lt"/>
                <a:ea typeface="+mn-ea"/>
                <a:cs typeface="+mn-cs"/>
              </a:rPr>
              <a:t>雕刻师拉乌尔、贝纳德的设计</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奖牌由巴黎造币厂制作，共计</a:t>
            </a:r>
            <a:r>
              <a:rPr lang="en-US" altLang="zh-CN" sz="1200" kern="1200" dirty="0">
                <a:solidFill>
                  <a:schemeClr val="tx1"/>
                </a:solidFill>
                <a:effectLst/>
                <a:latin typeface="+mn-lt"/>
                <a:ea typeface="+mn-ea"/>
                <a:cs typeface="+mn-cs"/>
              </a:rPr>
              <a:t>2000</a:t>
            </a:r>
            <a:r>
              <a:rPr lang="zh-CN" altLang="zh-CN" sz="1200" kern="1200" dirty="0">
                <a:solidFill>
                  <a:schemeClr val="tx1"/>
                </a:solidFill>
                <a:effectLst/>
                <a:latin typeface="+mn-lt"/>
                <a:ea typeface="+mn-ea"/>
                <a:cs typeface="+mn-cs"/>
              </a:rPr>
              <a:t>枚。</a:t>
            </a:r>
            <a:endParaRPr lang="zh-CN"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ct val="0"/>
              </a:spcBef>
              <a:spcAft>
                <a:spcPts val="0"/>
              </a:spcAft>
              <a:buClrTx/>
              <a:buSzTx/>
              <a:buFontTx/>
              <a:buNone/>
              <a:defRPr/>
            </a:pPr>
            <a:endParaRPr lang="zh-CN" altLang="zh-CN" sz="1200" kern="1200" dirty="0">
              <a:solidFill>
                <a:schemeClr val="tx1"/>
              </a:solidFill>
              <a:effectLst/>
              <a:latin typeface="+mn-lt"/>
              <a:ea typeface="+mn-ea"/>
              <a:cs typeface="+mn-cs"/>
            </a:endParaRPr>
          </a:p>
          <a:p>
            <a:pPr>
              <a:spcBef>
                <a:spcPct val="0"/>
              </a:spcBef>
            </a:pPr>
            <a:endParaRPr lang="en-US" altLang="zh-CN" dirty="0"/>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A37DA3B-13CD-4D9C-89A0-2C456F110037}" type="slidenum">
              <a:rPr lang="zh-CN" altLang="en-US"/>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indent="0" algn="l" defTabSz="914400" rtl="0" eaLnBrk="1" fontAlgn="auto" latinLnBrk="0" hangingPunct="1">
              <a:lnSpc>
                <a:spcPct val="100000"/>
              </a:lnSpc>
              <a:spcBef>
                <a:spcPct val="0"/>
              </a:spcBef>
              <a:spcAft>
                <a:spcPts val="0"/>
              </a:spcAft>
              <a:buClrTx/>
              <a:buSzTx/>
              <a:buFontTx/>
              <a:buNone/>
              <a:defRPr/>
            </a:pPr>
            <a:r>
              <a:rPr lang="zh-CN" altLang="zh-CN" sz="1200" kern="1200" dirty="0">
                <a:solidFill>
                  <a:schemeClr val="tx1"/>
                </a:solidFill>
                <a:effectLst/>
                <a:latin typeface="+mn-lt"/>
                <a:ea typeface="+mn-ea"/>
                <a:cs typeface="+mn-cs"/>
              </a:rPr>
              <a:t>“第八届奥林正亚德冬季体育周”于</a:t>
            </a:r>
            <a:r>
              <a:rPr lang="en-US" altLang="zh-CN" sz="1200" kern="1200" dirty="0">
                <a:solidFill>
                  <a:schemeClr val="tx1"/>
                </a:solidFill>
                <a:effectLst/>
                <a:latin typeface="+mn-lt"/>
                <a:ea typeface="+mn-ea"/>
                <a:cs typeface="+mn-cs"/>
              </a:rPr>
              <a:t>1924 </a:t>
            </a:r>
            <a:r>
              <a:rPr lang="zh-CN" altLang="zh-CN"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月</a:t>
            </a:r>
            <a:r>
              <a:rPr lang="en-US" altLang="zh-CN" sz="1200" kern="1200" dirty="0">
                <a:solidFill>
                  <a:schemeClr val="tx1"/>
                </a:solidFill>
                <a:effectLst/>
                <a:latin typeface="+mn-lt"/>
                <a:ea typeface="+mn-ea"/>
                <a:cs typeface="+mn-cs"/>
              </a:rPr>
              <a:t>25 </a:t>
            </a:r>
            <a:r>
              <a:rPr lang="zh-CN" altLang="zh-CN" sz="1200" kern="1200" dirty="0">
                <a:solidFill>
                  <a:schemeClr val="tx1"/>
                </a:solidFill>
                <a:effectLst/>
                <a:latin typeface="+mn-lt"/>
                <a:ea typeface="+mn-ea"/>
                <a:cs typeface="+mn-cs"/>
              </a:rPr>
              <a:t>日在法国夏蒙尼奥林匹克体育场开幕。开幕式由法国体育部长加斯顿</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维达尔主持，法国滑营运动员卡米耶·曼德里翁代表运动员宣誓，同时其他各国代表队各有一名运动员代表复诵宣誓。</a:t>
            </a:r>
            <a:endParaRPr lang="zh-CN" altLang="zh-CN" sz="1200" kern="1200" dirty="0">
              <a:solidFill>
                <a:schemeClr val="tx1"/>
              </a:solidFill>
              <a:effectLst/>
              <a:latin typeface="+mn-lt"/>
              <a:ea typeface="+mn-ea"/>
              <a:cs typeface="+mn-cs"/>
            </a:endParaRPr>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A37DA3B-13CD-4D9C-89A0-2C456F110037}" type="slidenum">
              <a:rPr lang="zh-CN" altLang="en-US"/>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indent="0" algn="l" defTabSz="914400" rtl="0" eaLnBrk="1" fontAlgn="auto" latinLnBrk="0" hangingPunct="1">
              <a:lnSpc>
                <a:spcPct val="100000"/>
              </a:lnSpc>
              <a:spcBef>
                <a:spcPct val="0"/>
              </a:spcBef>
              <a:spcAft>
                <a:spcPts val="0"/>
              </a:spcAft>
              <a:buClrTx/>
              <a:buSzTx/>
              <a:buFontTx/>
              <a:buNone/>
              <a:defRPr/>
            </a:pPr>
            <a:r>
              <a:rPr lang="zh-CN" altLang="zh-CN" sz="1200" kern="1200" dirty="0">
                <a:solidFill>
                  <a:schemeClr val="tx1"/>
                </a:solidFill>
                <a:effectLst/>
                <a:latin typeface="+mn-lt"/>
                <a:ea typeface="+mn-ea"/>
                <a:cs typeface="+mn-cs"/>
              </a:rPr>
              <a:t>本届冬奥会实际上是一次欧美国家的冰雪赛。报名的共有来自挪威、芬兰、瑞典、瑞士、奥地利、美国、加拿大、法国、英国、意大利、比利时、捷克斯洛伐克、拉脱维业、匈牙利、南斯拉夫、波兰等</a:t>
            </a:r>
            <a:r>
              <a:rPr lang="en-US" altLang="zh-CN" sz="1200" kern="1200" dirty="0">
                <a:solidFill>
                  <a:schemeClr val="tx1"/>
                </a:solidFill>
                <a:effectLst/>
                <a:latin typeface="+mn-lt"/>
                <a:ea typeface="+mn-ea"/>
                <a:cs typeface="+mn-cs"/>
              </a:rPr>
              <a:t>16</a:t>
            </a:r>
            <a:r>
              <a:rPr lang="zh-CN" altLang="zh-CN" sz="1200" kern="1200" dirty="0">
                <a:solidFill>
                  <a:schemeClr val="tx1"/>
                </a:solidFill>
                <a:effectLst/>
                <a:latin typeface="+mn-lt"/>
                <a:ea typeface="+mn-ea"/>
                <a:cs typeface="+mn-cs"/>
              </a:rPr>
              <a:t>个国家的</a:t>
            </a:r>
            <a:r>
              <a:rPr lang="en-US" altLang="zh-CN" sz="1200" kern="1200" dirty="0">
                <a:solidFill>
                  <a:schemeClr val="tx1"/>
                </a:solidFill>
                <a:effectLst/>
                <a:latin typeface="+mn-lt"/>
                <a:ea typeface="+mn-ea"/>
                <a:cs typeface="+mn-cs"/>
              </a:rPr>
              <a:t>258</a:t>
            </a:r>
            <a:r>
              <a:rPr lang="zh-CN" altLang="zh-CN" sz="1200" kern="1200" dirty="0">
                <a:solidFill>
                  <a:schemeClr val="tx1"/>
                </a:solidFill>
                <a:effectLst/>
                <a:latin typeface="+mn-lt"/>
                <a:ea typeface="+mn-ea"/>
                <a:cs typeface="+mn-cs"/>
              </a:rPr>
              <a:t>名运动员，其中女子</a:t>
            </a:r>
            <a:r>
              <a:rPr lang="en-US" altLang="zh-CN" sz="1200" kern="1200" dirty="0">
                <a:solidFill>
                  <a:schemeClr val="tx1"/>
                </a:solidFill>
                <a:effectLst/>
                <a:latin typeface="+mn-lt"/>
                <a:ea typeface="+mn-ea"/>
                <a:cs typeface="+mn-cs"/>
              </a:rPr>
              <a:t>11</a:t>
            </a:r>
            <a:r>
              <a:rPr lang="zh-CN" altLang="zh-CN" sz="1200" kern="1200" dirty="0">
                <a:solidFill>
                  <a:schemeClr val="tx1"/>
                </a:solidFill>
                <a:effectLst/>
                <a:latin typeface="+mn-lt"/>
                <a:ea typeface="+mn-ea"/>
                <a:cs typeface="+mn-cs"/>
              </a:rPr>
              <a:t>人，男子</a:t>
            </a:r>
            <a:r>
              <a:rPr lang="en-US" altLang="zh-CN" sz="1200" kern="1200" dirty="0">
                <a:solidFill>
                  <a:schemeClr val="tx1"/>
                </a:solidFill>
                <a:effectLst/>
                <a:latin typeface="+mn-lt"/>
                <a:ea typeface="+mn-ea"/>
                <a:cs typeface="+mn-cs"/>
              </a:rPr>
              <a:t>247 </a:t>
            </a:r>
            <a:r>
              <a:rPr lang="zh-CN" altLang="zh-CN" sz="1200" kern="1200" dirty="0">
                <a:solidFill>
                  <a:schemeClr val="tx1"/>
                </a:solidFill>
                <a:effectLst/>
                <a:latin typeface="+mn-lt"/>
                <a:ea typeface="+mn-ea"/>
                <a:cs typeface="+mn-cs"/>
              </a:rPr>
              <a:t>人。</a:t>
            </a:r>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ct val="0"/>
              </a:spcBef>
              <a:spcAft>
                <a:spcPts val="0"/>
              </a:spcAft>
              <a:buClrTx/>
              <a:buSzTx/>
              <a:buFontTx/>
              <a:buNone/>
              <a:defRPr/>
            </a:pPr>
            <a:r>
              <a:rPr lang="zh-CN" altLang="zh-CN" sz="1200" kern="1200" dirty="0">
                <a:solidFill>
                  <a:schemeClr val="tx1"/>
                </a:solidFill>
                <a:effectLst/>
                <a:latin typeface="+mn-lt"/>
                <a:ea typeface="+mn-ea"/>
                <a:cs typeface="+mn-cs"/>
              </a:rPr>
              <a:t>本届冬奥会</a:t>
            </a:r>
            <a:r>
              <a:rPr lang="zh-CN" altLang="en-US" sz="1200" kern="1200" dirty="0">
                <a:solidFill>
                  <a:schemeClr val="tx1"/>
                </a:solidFill>
                <a:effectLst/>
                <a:latin typeface="+mn-lt"/>
                <a:ea typeface="+mn-ea"/>
                <a:cs typeface="+mn-cs"/>
              </a:rPr>
              <a:t>项目有</a:t>
            </a:r>
            <a:r>
              <a:rPr lang="zh-CN" altLang="zh-CN" sz="1200" kern="1200" dirty="0">
                <a:solidFill>
                  <a:schemeClr val="tx1"/>
                </a:solidFill>
                <a:effectLst/>
                <a:latin typeface="+mn-lt"/>
                <a:ea typeface="+mn-ea"/>
                <a:cs typeface="+mn-cs"/>
              </a:rPr>
              <a:t>越野滑雪、跳台滑雪、北欧两项、有舵雪橇、俯式冰撬、速度滑冰、花样滑冰和冰球共</a:t>
            </a:r>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大项</a:t>
            </a:r>
            <a:r>
              <a:rPr lang="en-US" altLang="zh-CN" sz="1200" kern="1200" dirty="0">
                <a:solidFill>
                  <a:schemeClr val="tx1"/>
                </a:solidFill>
                <a:effectLst/>
                <a:latin typeface="+mn-lt"/>
                <a:ea typeface="+mn-ea"/>
                <a:cs typeface="+mn-cs"/>
              </a:rPr>
              <a:t>8</a:t>
            </a:r>
            <a:r>
              <a:rPr lang="zh-CN" altLang="zh-CN" sz="1200" kern="1200" dirty="0">
                <a:solidFill>
                  <a:schemeClr val="tx1"/>
                </a:solidFill>
                <a:effectLst/>
                <a:latin typeface="+mn-lt"/>
                <a:ea typeface="+mn-ea"/>
                <a:cs typeface="+mn-cs"/>
              </a:rPr>
              <a:t>分项</a:t>
            </a:r>
            <a:r>
              <a:rPr lang="en-US" altLang="zh-CN" sz="1200" kern="1200" dirty="0">
                <a:solidFill>
                  <a:schemeClr val="tx1"/>
                </a:solidFill>
                <a:effectLst/>
                <a:latin typeface="+mn-lt"/>
                <a:ea typeface="+mn-ea"/>
                <a:cs typeface="+mn-cs"/>
              </a:rPr>
              <a:t>14</a:t>
            </a:r>
            <a:r>
              <a:rPr lang="zh-CN" altLang="zh-CN" sz="1200" kern="1200" dirty="0">
                <a:solidFill>
                  <a:schemeClr val="tx1"/>
                </a:solidFill>
                <a:effectLst/>
                <a:latin typeface="+mn-lt"/>
                <a:ea typeface="+mn-ea"/>
                <a:cs typeface="+mn-cs"/>
              </a:rPr>
              <a:t>小项比赛项目。其中稍有变化的项目是有舵雪橇，由上届</a:t>
            </a:r>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人座改为</a:t>
            </a:r>
            <a:r>
              <a:rPr lang="en-US" altLang="zh-CN" sz="1200" kern="1200" dirty="0">
                <a:solidFill>
                  <a:schemeClr val="tx1"/>
                </a:solidFill>
                <a:effectLst/>
                <a:latin typeface="+mn-lt"/>
                <a:ea typeface="+mn-ea"/>
                <a:cs typeface="+mn-cs"/>
              </a:rPr>
              <a:t>5</a:t>
            </a:r>
            <a:r>
              <a:rPr lang="zh-CN" altLang="zh-CN" sz="1200" kern="1200" dirty="0">
                <a:solidFill>
                  <a:schemeClr val="tx1"/>
                </a:solidFill>
                <a:effectLst/>
                <a:latin typeface="+mn-lt"/>
                <a:ea typeface="+mn-ea"/>
                <a:cs typeface="+mn-cs"/>
              </a:rPr>
              <a:t>人座，另外增加一项单人操作的冰橇赛，表演项目只有军事滑雪射击</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项。</a:t>
            </a:r>
            <a:endParaRPr lang="zh-CN" altLang="zh-CN" sz="1200" kern="1200" dirty="0">
              <a:solidFill>
                <a:schemeClr val="tx1"/>
              </a:solidFill>
              <a:effectLst/>
              <a:latin typeface="+mn-lt"/>
              <a:ea typeface="+mn-ea"/>
              <a:cs typeface="+mn-cs"/>
            </a:endParaRPr>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A37DA3B-13CD-4D9C-89A0-2C456F110037}" type="slidenum">
              <a:rPr lang="zh-CN" altLang="en-US"/>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zh-CN" altLang="en-US" dirty="0"/>
              <a:t>在本届</a:t>
            </a:r>
            <a:r>
              <a:rPr lang="zh-CN" altLang="zh-CN" sz="1200" kern="1200" dirty="0">
                <a:solidFill>
                  <a:schemeClr val="tx1"/>
                </a:solidFill>
                <a:effectLst/>
                <a:latin typeface="+mn-lt"/>
                <a:ea typeface="+mn-ea"/>
                <a:cs typeface="+mn-cs"/>
              </a:rPr>
              <a:t>冬奥会</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美国队在</a:t>
            </a:r>
            <a:r>
              <a:rPr lang="en-US" altLang="zh-CN" sz="1200" kern="1200" dirty="0">
                <a:solidFill>
                  <a:schemeClr val="tx1"/>
                </a:solidFill>
                <a:effectLst/>
                <a:latin typeface="+mn-lt"/>
                <a:ea typeface="+mn-ea"/>
                <a:cs typeface="+mn-cs"/>
              </a:rPr>
              <a:t>500</a:t>
            </a:r>
            <a:r>
              <a:rPr lang="zh-CN" altLang="en-US" sz="1200" kern="1200" dirty="0">
                <a:solidFill>
                  <a:schemeClr val="tx1"/>
                </a:solidFill>
                <a:effectLst/>
                <a:latin typeface="+mn-lt"/>
                <a:ea typeface="+mn-ea"/>
                <a:cs typeface="+mn-cs"/>
              </a:rPr>
              <a:t>米</a:t>
            </a:r>
            <a:r>
              <a:rPr lang="zh-CN" altLang="zh-CN" sz="1200" kern="1200" dirty="0">
                <a:solidFill>
                  <a:schemeClr val="tx1"/>
                </a:solidFill>
                <a:effectLst/>
                <a:latin typeface="+mn-lt"/>
                <a:ea typeface="+mn-ea"/>
                <a:cs typeface="+mn-cs"/>
              </a:rPr>
              <a:t>速度滑冰项目中拔得头筹</a:t>
            </a:r>
            <a:r>
              <a:rPr lang="zh-CN" altLang="en-US" sz="1200" kern="1200" dirty="0">
                <a:solidFill>
                  <a:schemeClr val="tx1"/>
                </a:solidFill>
                <a:effectLst/>
                <a:latin typeface="+mn-lt"/>
                <a:ea typeface="+mn-ea"/>
                <a:cs typeface="+mn-cs"/>
              </a:rPr>
              <a:t>，摘得</a:t>
            </a:r>
            <a:r>
              <a:rPr lang="zh-CN" altLang="zh-CN" sz="1200" kern="1200" dirty="0">
                <a:solidFill>
                  <a:schemeClr val="tx1"/>
                </a:solidFill>
                <a:effectLst/>
                <a:latin typeface="+mn-lt"/>
                <a:ea typeface="+mn-ea"/>
                <a:cs typeface="+mn-cs"/>
              </a:rPr>
              <a:t>首枚金牌</a:t>
            </a:r>
            <a:r>
              <a:rPr lang="zh-CN" altLang="en-US" sz="1200" kern="1200" dirty="0">
                <a:solidFill>
                  <a:schemeClr val="tx1"/>
                </a:solidFill>
                <a:effectLst/>
                <a:latin typeface="+mn-lt"/>
                <a:ea typeface="+mn-ea"/>
                <a:cs typeface="+mn-cs"/>
              </a:rPr>
              <a:t>；而芬兰则包揽了速滑项目中</a:t>
            </a:r>
            <a:r>
              <a:rPr lang="en-US" altLang="zh-CN" sz="1200" kern="1200" dirty="0">
                <a:solidFill>
                  <a:schemeClr val="tx1"/>
                </a:solidFill>
                <a:effectLst/>
                <a:latin typeface="+mn-lt"/>
                <a:ea typeface="+mn-ea"/>
                <a:cs typeface="+mn-cs"/>
              </a:rPr>
              <a:t>1500</a:t>
            </a:r>
            <a:r>
              <a:rPr lang="zh-CN" altLang="en-US" sz="1200" kern="1200" dirty="0">
                <a:solidFill>
                  <a:schemeClr val="tx1"/>
                </a:solidFill>
                <a:effectLst/>
                <a:latin typeface="+mn-lt"/>
                <a:ea typeface="+mn-ea"/>
                <a:cs typeface="+mn-cs"/>
              </a:rPr>
              <a:t>米、</a:t>
            </a:r>
            <a:r>
              <a:rPr lang="en-US" altLang="zh-CN" sz="1200" kern="1200" dirty="0">
                <a:solidFill>
                  <a:schemeClr val="tx1"/>
                </a:solidFill>
                <a:effectLst/>
                <a:latin typeface="+mn-lt"/>
                <a:ea typeface="+mn-ea"/>
                <a:cs typeface="+mn-cs"/>
              </a:rPr>
              <a:t>5000</a:t>
            </a:r>
            <a:r>
              <a:rPr lang="zh-CN" altLang="en-US" sz="1200" kern="1200" dirty="0">
                <a:solidFill>
                  <a:schemeClr val="tx1"/>
                </a:solidFill>
                <a:effectLst/>
                <a:latin typeface="+mn-lt"/>
                <a:ea typeface="+mn-ea"/>
                <a:cs typeface="+mn-cs"/>
              </a:rPr>
              <a:t>米、</a:t>
            </a:r>
            <a:r>
              <a:rPr lang="en-US" altLang="zh-CN" sz="1200" kern="1200" dirty="0">
                <a:solidFill>
                  <a:schemeClr val="tx1"/>
                </a:solidFill>
                <a:effectLst/>
                <a:latin typeface="+mn-lt"/>
                <a:ea typeface="+mn-ea"/>
                <a:cs typeface="+mn-cs"/>
              </a:rPr>
              <a:t>10000</a:t>
            </a:r>
            <a:r>
              <a:rPr lang="zh-CN" altLang="en-US" sz="1200" kern="1200" dirty="0">
                <a:solidFill>
                  <a:schemeClr val="tx1"/>
                </a:solidFill>
                <a:effectLst/>
                <a:latin typeface="+mn-lt"/>
                <a:ea typeface="+mn-ea"/>
                <a:cs typeface="+mn-cs"/>
              </a:rPr>
              <a:t>米和全能的全部金牌。公认强国奥地利也在本届花样滑冰项目中获得女子单人和女子双人的金牌。在滑雪项目上，挪威以优异成绩夺得了全部</a:t>
            </a:r>
            <a:r>
              <a:rPr lang="en-US" altLang="zh-CN"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个项目</a:t>
            </a:r>
            <a:r>
              <a:rPr lang="en-US" altLang="zh-CN" sz="1200" kern="1200" dirty="0">
                <a:solidFill>
                  <a:schemeClr val="tx1"/>
                </a:solidFill>
                <a:effectLst/>
                <a:latin typeface="+mn-lt"/>
                <a:ea typeface="+mn-ea"/>
                <a:cs typeface="+mn-cs"/>
              </a:rPr>
              <a:t>12</a:t>
            </a:r>
            <a:r>
              <a:rPr lang="zh-CN" altLang="en-US" sz="1200" kern="1200" dirty="0">
                <a:solidFill>
                  <a:schemeClr val="tx1"/>
                </a:solidFill>
                <a:effectLst/>
                <a:latin typeface="+mn-lt"/>
                <a:ea typeface="+mn-ea"/>
                <a:cs typeface="+mn-cs"/>
              </a:rPr>
              <a:t>枚奖牌中的</a:t>
            </a:r>
            <a:r>
              <a:rPr lang="en-US" altLang="zh-CN" sz="1200" kern="1200" dirty="0">
                <a:solidFill>
                  <a:schemeClr val="tx1"/>
                </a:solidFill>
                <a:effectLst/>
                <a:latin typeface="+mn-lt"/>
                <a:ea typeface="+mn-ea"/>
                <a:cs typeface="+mn-cs"/>
              </a:rPr>
              <a:t>11</a:t>
            </a:r>
            <a:r>
              <a:rPr lang="zh-CN" altLang="en-US" sz="1200" kern="1200" dirty="0">
                <a:solidFill>
                  <a:schemeClr val="tx1"/>
                </a:solidFill>
                <a:effectLst/>
                <a:latin typeface="+mn-lt"/>
                <a:ea typeface="+mn-ea"/>
                <a:cs typeface="+mn-cs"/>
              </a:rPr>
              <a:t>枚。雪车赛场上在仅有的一项男子</a:t>
            </a:r>
            <a:r>
              <a:rPr lang="en-US" altLang="zh-CN"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人坐比赛中，欧洲国家包揽了前六名，瑞上一队荣获冠军，英国二队获得亚军，比利时一队获得第三名，在冰球项目上加拿大队以</a:t>
            </a:r>
            <a:r>
              <a:rPr lang="en-US" altLang="zh-CN" sz="1200" kern="1200" dirty="0">
                <a:solidFill>
                  <a:schemeClr val="tx1"/>
                </a:solidFill>
                <a:effectLst/>
                <a:latin typeface="+mn-lt"/>
                <a:ea typeface="+mn-ea"/>
                <a:cs typeface="+mn-cs"/>
              </a:rPr>
              <a:t>6</a:t>
            </a:r>
            <a:r>
              <a:rPr lang="zh-CN" altLang="en-US" sz="1200" kern="1200" dirty="0">
                <a:solidFill>
                  <a:schemeClr val="tx1"/>
                </a:solidFill>
                <a:effectLst/>
                <a:latin typeface="+mn-lt"/>
                <a:ea typeface="+mn-ea"/>
                <a:cs typeface="+mn-cs"/>
              </a:rPr>
              <a:t>比</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战胜美国队，获得金牌。</a:t>
            </a:r>
            <a:endParaRPr lang="en-US" altLang="zh-CN" dirty="0"/>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A37DA3B-13CD-4D9C-89A0-2C456F110037}" type="slidenum">
              <a:rPr lang="zh-CN" altLang="en-US"/>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zh-CN" sz="1200" kern="1200" dirty="0">
                <a:solidFill>
                  <a:schemeClr val="tx1"/>
                </a:solidFill>
                <a:effectLst/>
                <a:latin typeface="+mn-lt"/>
                <a:ea typeface="+mn-ea"/>
                <a:cs typeface="+mn-cs"/>
              </a:rPr>
              <a:t>第一届冬季奥运会在召开期间的正式名称是</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第八届奥林匹亚德冬季体育周。</a:t>
            </a:r>
            <a:r>
              <a:rPr lang="en-US" altLang="zh-CN" sz="1200" kern="1200" dirty="0">
                <a:solidFill>
                  <a:schemeClr val="tx1"/>
                </a:solidFill>
                <a:effectLst/>
                <a:latin typeface="+mn-lt"/>
                <a:ea typeface="+mn-ea"/>
                <a:cs typeface="+mn-cs"/>
              </a:rPr>
              <a:t>1926 </a:t>
            </a:r>
            <a:r>
              <a:rPr lang="zh-CN" altLang="zh-CN" sz="1200" kern="1200" dirty="0">
                <a:solidFill>
                  <a:schemeClr val="tx1"/>
                </a:solidFill>
                <a:effectLst/>
                <a:latin typeface="+mn-lt"/>
                <a:ea typeface="+mn-ea"/>
                <a:cs typeface="+mn-cs"/>
              </a:rPr>
              <a:t>年，在里斯本举行的第</a:t>
            </a:r>
            <a:r>
              <a:rPr lang="en-US" altLang="zh-CN" sz="1200" kern="1200" dirty="0">
                <a:solidFill>
                  <a:schemeClr val="tx1"/>
                </a:solidFill>
                <a:effectLst/>
                <a:latin typeface="+mn-lt"/>
                <a:ea typeface="+mn-ea"/>
                <a:cs typeface="+mn-cs"/>
              </a:rPr>
              <a:t>25 </a:t>
            </a:r>
            <a:r>
              <a:rPr lang="zh-CN" altLang="zh-CN" sz="1200" kern="1200" dirty="0">
                <a:solidFill>
                  <a:schemeClr val="tx1"/>
                </a:solidFill>
                <a:effectLst/>
                <a:latin typeface="+mn-lt"/>
                <a:ea typeface="+mn-ea"/>
                <a:cs typeface="+mn-cs"/>
              </a:rPr>
              <a:t>次国际奥林匹克委员会全体会议上，法国夏蒙尼运动会被正式确定为第一届冬季奥运会。夏蒙尼冬奥会的颁奖仪式定在闭幕式上顾拜且演讲之前举行，使得一些已经离开的运动员无法领奖，而改由获奖运动员的队友代为领奖。美国运动员查尔斯。朱特劳在法国夏蒙尼冬奥会上的男子</a:t>
            </a:r>
            <a:r>
              <a:rPr lang="en-US" altLang="zh-CN" sz="1200" kern="1200" dirty="0">
                <a:solidFill>
                  <a:schemeClr val="tx1"/>
                </a:solidFill>
                <a:effectLst/>
                <a:latin typeface="+mn-lt"/>
                <a:ea typeface="+mn-ea"/>
                <a:cs typeface="+mn-cs"/>
              </a:rPr>
              <a:t>500</a:t>
            </a:r>
            <a:r>
              <a:rPr lang="zh-CN" altLang="zh-CN" sz="1200" kern="1200" dirty="0">
                <a:solidFill>
                  <a:schemeClr val="tx1"/>
                </a:solidFill>
                <a:effectLst/>
                <a:latin typeface="+mn-lt"/>
                <a:ea typeface="+mn-ea"/>
                <a:cs typeface="+mn-cs"/>
              </a:rPr>
              <a:t>米速度滑冰比赛中夺冠</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成为冬季奥运会历史上的首金得主。</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A37DA3B-13CD-4D9C-89A0-2C456F110037}" type="slidenum">
              <a:rPr lang="zh-CN" altLang="en-US"/>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zh-CN" sz="1200" kern="1200" dirty="0">
                <a:solidFill>
                  <a:schemeClr val="tx1"/>
                </a:solidFill>
                <a:effectLst/>
                <a:latin typeface="+mn-lt"/>
                <a:ea typeface="+mn-ea"/>
                <a:cs typeface="+mn-cs"/>
              </a:rPr>
              <a:t>在本届冬奥会的跳台滑雪比赛中，挪成队的托雷夫·豪格的</a:t>
            </a:r>
            <a:r>
              <a:rPr lang="zh-CN" altLang="en-US" sz="1200" kern="1200" dirty="0">
                <a:solidFill>
                  <a:schemeClr val="tx1"/>
                </a:solidFill>
                <a:effectLst/>
                <a:latin typeface="+mn-lt"/>
                <a:ea typeface="+mn-ea"/>
                <a:cs typeface="+mn-cs"/>
              </a:rPr>
              <a:t>正确分数</a:t>
            </a:r>
            <a:r>
              <a:rPr lang="en-US" altLang="zh-CN" sz="1200" kern="1200" dirty="0">
                <a:solidFill>
                  <a:schemeClr val="tx1"/>
                </a:solidFill>
                <a:effectLst/>
                <a:latin typeface="+mn-lt"/>
                <a:ea typeface="+mn-ea"/>
                <a:cs typeface="+mn-cs"/>
              </a:rPr>
              <a:t>17.813</a:t>
            </a:r>
            <a:r>
              <a:rPr lang="zh-CN" altLang="zh-CN" sz="1200" kern="1200" dirty="0">
                <a:solidFill>
                  <a:schemeClr val="tx1"/>
                </a:solidFill>
                <a:effectLst/>
                <a:latin typeface="+mn-lt"/>
                <a:ea typeface="+mn-ea"/>
                <a:cs typeface="+mn-cs"/>
              </a:rPr>
              <a:t>分数被工作人员误算成了</a:t>
            </a:r>
            <a:r>
              <a:rPr lang="en-US" altLang="zh-CN" sz="1200" kern="1200" dirty="0">
                <a:solidFill>
                  <a:schemeClr val="tx1"/>
                </a:solidFill>
                <a:effectLst/>
                <a:latin typeface="+mn-lt"/>
                <a:ea typeface="+mn-ea"/>
                <a:cs typeface="+mn-cs"/>
              </a:rPr>
              <a:t>18 </a:t>
            </a:r>
            <a:r>
              <a:rPr lang="zh-CN" altLang="zh-CN" sz="1200" kern="1200" dirty="0">
                <a:solidFill>
                  <a:schemeClr val="tx1"/>
                </a:solidFill>
                <a:effectLst/>
                <a:latin typeface="+mn-lt"/>
                <a:ea typeface="+mn-ea"/>
                <a:cs typeface="+mn-cs"/>
              </a:rPr>
              <a:t>分，当时超过了美国运动员安德斯·豪根的</a:t>
            </a:r>
            <a:r>
              <a:rPr lang="en-US" altLang="zh-CN" sz="1200" kern="1200" dirty="0">
                <a:solidFill>
                  <a:schemeClr val="tx1"/>
                </a:solidFill>
                <a:effectLst/>
                <a:latin typeface="+mn-lt"/>
                <a:ea typeface="+mn-ea"/>
                <a:cs typeface="+mn-cs"/>
              </a:rPr>
              <a:t>17.917 </a:t>
            </a:r>
            <a:r>
              <a:rPr lang="zh-CN" altLang="zh-CN" sz="1200" kern="1200" dirty="0">
                <a:solidFill>
                  <a:schemeClr val="tx1"/>
                </a:solidFill>
                <a:effectLst/>
                <a:latin typeface="+mn-lt"/>
                <a:ea typeface="+mn-ea"/>
                <a:cs typeface="+mn-cs"/>
              </a:rPr>
              <a:t>分，获得铜牌。于是</a:t>
            </a:r>
            <a:r>
              <a:rPr lang="en-US" altLang="zh-CN" sz="1200" kern="1200" dirty="0">
                <a:solidFill>
                  <a:schemeClr val="tx1"/>
                </a:solidFill>
                <a:effectLst/>
                <a:latin typeface="+mn-lt"/>
                <a:ea typeface="+mn-ea"/>
                <a:cs typeface="+mn-cs"/>
              </a:rPr>
              <a:t>1974 </a:t>
            </a:r>
            <a:r>
              <a:rPr lang="zh-CN" altLang="zh-CN"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9 </a:t>
            </a:r>
            <a:r>
              <a:rPr lang="zh-CN" altLang="zh-CN" sz="1200" kern="1200" dirty="0">
                <a:solidFill>
                  <a:schemeClr val="tx1"/>
                </a:solidFill>
                <a:effectLst/>
                <a:latin typeface="+mn-lt"/>
                <a:ea typeface="+mn-ea"/>
                <a:cs typeface="+mn-cs"/>
              </a:rPr>
              <a:t>月</a:t>
            </a:r>
            <a:r>
              <a:rPr lang="en-US" altLang="zh-CN" sz="1200" kern="1200" dirty="0">
                <a:solidFill>
                  <a:schemeClr val="tx1"/>
                </a:solidFill>
                <a:effectLst/>
                <a:latin typeface="+mn-lt"/>
                <a:ea typeface="+mn-ea"/>
                <a:cs typeface="+mn-cs"/>
              </a:rPr>
              <a:t>12 </a:t>
            </a:r>
            <a:r>
              <a:rPr lang="zh-CN" altLang="zh-CN" sz="1200" kern="1200" dirty="0">
                <a:solidFill>
                  <a:schemeClr val="tx1"/>
                </a:solidFill>
                <a:effectLst/>
                <a:latin typeface="+mn-lt"/>
                <a:ea typeface="+mn-ea"/>
                <a:cs typeface="+mn-cs"/>
              </a:rPr>
              <a:t>日，在挪威首都奥斯陆举行的一次特别仪式上，豪格的女儿郑重地将这枚铜牌交还给豪根，时年</a:t>
            </a:r>
            <a:r>
              <a:rPr lang="en-US" altLang="zh-CN" sz="1200" kern="1200" dirty="0">
                <a:solidFill>
                  <a:schemeClr val="tx1"/>
                </a:solidFill>
                <a:effectLst/>
                <a:latin typeface="+mn-lt"/>
                <a:ea typeface="+mn-ea"/>
                <a:cs typeface="+mn-cs"/>
              </a:rPr>
              <a:t>83</a:t>
            </a:r>
            <a:r>
              <a:rPr lang="zh-CN" altLang="zh-CN" sz="1200" kern="1200" dirty="0">
                <a:solidFill>
                  <a:schemeClr val="tx1"/>
                </a:solidFill>
                <a:effectLst/>
                <a:latin typeface="+mn-lt"/>
                <a:ea typeface="+mn-ea"/>
                <a:cs typeface="+mn-cs"/>
              </a:rPr>
              <a:t>岁的豪根终于得到了这枚等待了五十之久的奥运奖牌。挪威的托雷夫·豪格在本届冬奥会中获得了三枚金牌的优异成绩，称霸滑雪赛场。速度滑冰比赛中，芬兰运动员克拉斯·顿贝格，在获得</a:t>
            </a:r>
            <a:r>
              <a:rPr lang="en-US" altLang="zh-CN" sz="1200" kern="1200" dirty="0">
                <a:solidFill>
                  <a:schemeClr val="tx1"/>
                </a:solidFill>
                <a:effectLst/>
                <a:latin typeface="+mn-lt"/>
                <a:ea typeface="+mn-ea"/>
                <a:cs typeface="+mn-cs"/>
              </a:rPr>
              <a:t>500</a:t>
            </a:r>
            <a:r>
              <a:rPr lang="zh-CN" altLang="zh-CN" sz="1200" kern="1200" dirty="0">
                <a:solidFill>
                  <a:schemeClr val="tx1"/>
                </a:solidFill>
                <a:effectLst/>
                <a:latin typeface="+mn-lt"/>
                <a:ea typeface="+mn-ea"/>
                <a:cs typeface="+mn-cs"/>
              </a:rPr>
              <a:t>米比赛的铜牌之后</a:t>
            </a:r>
            <a:r>
              <a:rPr lang="zh-CN" altLang="en-US" sz="1200" kern="1200" dirty="0">
                <a:solidFill>
                  <a:schemeClr val="tx1"/>
                </a:solidFill>
                <a:effectLst/>
                <a:latin typeface="+mn-lt"/>
                <a:ea typeface="+mn-ea"/>
                <a:cs typeface="+mn-cs"/>
              </a:rPr>
              <a:t>又</a:t>
            </a:r>
            <a:r>
              <a:rPr lang="zh-CN" altLang="zh-CN" sz="1200" kern="1200" dirty="0">
                <a:solidFill>
                  <a:schemeClr val="tx1"/>
                </a:solidFill>
                <a:effectLst/>
                <a:latin typeface="+mn-lt"/>
                <a:ea typeface="+mn-ea"/>
                <a:cs typeface="+mn-cs"/>
              </a:rPr>
              <a:t>赢得</a:t>
            </a:r>
            <a:r>
              <a:rPr lang="en-US" altLang="zh-CN" sz="1200" kern="1200" dirty="0">
                <a:solidFill>
                  <a:schemeClr val="tx1"/>
                </a:solidFill>
                <a:effectLst/>
                <a:latin typeface="+mn-lt"/>
                <a:ea typeface="+mn-ea"/>
                <a:cs typeface="+mn-cs"/>
              </a:rPr>
              <a:t>5000</a:t>
            </a:r>
            <a:r>
              <a:rPr lang="zh-CN" altLang="zh-CN" sz="1200" kern="1200" dirty="0">
                <a:solidFill>
                  <a:schemeClr val="tx1"/>
                </a:solidFill>
                <a:effectLst/>
                <a:latin typeface="+mn-lt"/>
                <a:ea typeface="+mn-ea"/>
                <a:cs typeface="+mn-cs"/>
              </a:rPr>
              <a:t>米和</a:t>
            </a:r>
            <a:r>
              <a:rPr lang="en-US" altLang="zh-CN" sz="1200" kern="1200" dirty="0">
                <a:solidFill>
                  <a:schemeClr val="tx1"/>
                </a:solidFill>
                <a:effectLst/>
                <a:latin typeface="+mn-lt"/>
                <a:ea typeface="+mn-ea"/>
                <a:cs typeface="+mn-cs"/>
              </a:rPr>
              <a:t>1500</a:t>
            </a:r>
            <a:r>
              <a:rPr lang="zh-CN" altLang="zh-CN" sz="1200" kern="1200" dirty="0">
                <a:solidFill>
                  <a:schemeClr val="tx1"/>
                </a:solidFill>
                <a:effectLst/>
                <a:latin typeface="+mn-lt"/>
                <a:ea typeface="+mn-ea"/>
                <a:cs typeface="+mn-cs"/>
              </a:rPr>
              <a:t>米金牌</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10000</a:t>
            </a:r>
            <a:r>
              <a:rPr lang="zh-CN" altLang="zh-CN" sz="1200" kern="1200" dirty="0">
                <a:solidFill>
                  <a:schemeClr val="tx1"/>
                </a:solidFill>
                <a:effectLst/>
                <a:latin typeface="+mn-lt"/>
                <a:ea typeface="+mn-ea"/>
                <a:cs typeface="+mn-cs"/>
              </a:rPr>
              <a:t>米比赛中，他以</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秒之差输给了同伴，获得银牌。最终</a:t>
            </a:r>
            <a:r>
              <a:rPr lang="zh-CN" altLang="en-US" sz="1200" kern="1200" dirty="0">
                <a:solidFill>
                  <a:schemeClr val="tx1"/>
                </a:solidFill>
                <a:effectLst/>
                <a:latin typeface="+mn-lt"/>
                <a:ea typeface="+mn-ea"/>
                <a:cs typeface="+mn-cs"/>
              </a:rPr>
              <a:t>他</a:t>
            </a:r>
            <a:r>
              <a:rPr lang="zh-CN" altLang="zh-CN" sz="1200" kern="1200" dirty="0">
                <a:solidFill>
                  <a:schemeClr val="tx1"/>
                </a:solidFill>
                <a:effectLst/>
                <a:latin typeface="+mn-lt"/>
                <a:ea typeface="+mn-ea"/>
                <a:cs typeface="+mn-cs"/>
              </a:rPr>
              <a:t>的成绩在速度滑冰项目中累积积分第一，获得全能冠军称号。</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defRPr/>
            </a:pP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defRPr/>
            </a:pP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defRPr/>
            </a:pPr>
            <a:r>
              <a:rPr lang="en-US" altLang="zh-CN" sz="1200" kern="1200" dirty="0">
                <a:solidFill>
                  <a:schemeClr val="tx1"/>
                </a:solidFill>
                <a:effectLst/>
                <a:latin typeface="+mn-lt"/>
                <a:ea typeface="+mn-ea"/>
                <a:cs typeface="+mn-cs"/>
              </a:rPr>
              <a:t>3</a:t>
            </a:r>
            <a:endParaRPr lang="zh-CN" altLang="zh-CN" sz="1200" kern="1200" dirty="0">
              <a:solidFill>
                <a:schemeClr val="tx1"/>
              </a:solidFill>
              <a:effectLst/>
              <a:latin typeface="+mn-lt"/>
              <a:ea typeface="+mn-ea"/>
              <a:cs typeface="+mn-cs"/>
            </a:endParaRPr>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A37DA3B-13CD-4D9C-89A0-2C456F110037}" type="slidenum">
              <a:rPr lang="zh-CN" altLang="en-US"/>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lvl="0" indent="0" algn="l" defTabSz="914400" rtl="0" eaLnBrk="1" fontAlgn="auto" latinLnBrk="0" hangingPunct="1">
              <a:lnSpc>
                <a:spcPct val="100000"/>
              </a:lnSpc>
              <a:spcBef>
                <a:spcPct val="0"/>
              </a:spcBef>
              <a:spcAft>
                <a:spcPts val="0"/>
              </a:spcAft>
              <a:buClrTx/>
              <a:buSzTx/>
              <a:buFontTx/>
              <a:buNone/>
              <a:defRPr/>
            </a:pP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defRPr/>
            </a:pPr>
            <a:r>
              <a:rPr lang="zh-CN" altLang="zh-CN" sz="1200" kern="1200" dirty="0">
                <a:solidFill>
                  <a:schemeClr val="tx1"/>
                </a:solidFill>
                <a:effectLst/>
                <a:latin typeface="+mn-lt"/>
                <a:ea typeface="+mn-ea"/>
                <a:cs typeface="+mn-cs"/>
              </a:rPr>
              <a:t>夏蒙尼是法国著名疗养地和冬季运动中心，也是当时欧洲的跳雪运动点</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夏蒙尼被阿尔卑斯山脉所环绕</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裂缝很深的冰川从冰雪覆盖的毂朗峰山顶一直铺到相距</a:t>
            </a:r>
            <a:r>
              <a:rPr lang="en-US" altLang="zh-CN" sz="1200" kern="1200" dirty="0">
                <a:solidFill>
                  <a:schemeClr val="tx1"/>
                </a:solidFill>
                <a:effectLst/>
                <a:latin typeface="+mn-lt"/>
                <a:ea typeface="+mn-ea"/>
                <a:cs typeface="+mn-cs"/>
              </a:rPr>
              <a:t>4.8</a:t>
            </a:r>
            <a:r>
              <a:rPr lang="zh-CN" altLang="zh-CN" sz="1200" kern="1200" dirty="0">
                <a:solidFill>
                  <a:schemeClr val="tx1"/>
                </a:solidFill>
                <a:effectLst/>
                <a:latin typeface="+mn-lt"/>
                <a:ea typeface="+mn-ea"/>
                <a:cs typeface="+mn-cs"/>
              </a:rPr>
              <a:t>公里的谷底。由于当地的特殊地理环境，夏蒙尼成为众多害上运动爱好者的天堂。如今夏蒙尼拥有欧洲最高、最好的缆车，游人可在最近的距离感受阿尔卑斯山壮丽的景色。除了滑雪和登山，这里还有更刺激的直升机游览和空中跳伞活动</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皮埃尔·德·顾拜日，是法国著名教育家、国际体育活动家、历史学家、现代奥林匹克运动的发起人。由于对现代奥林匹克运动的复兴及发展做出了突出的贡献，创造了不朽的功绩，他被人们尊称为“现代奥林匹克之父”。</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defRPr/>
            </a:pP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A37DA3B-13CD-4D9C-89A0-2C456F110037}" type="slidenum">
              <a:rPr lang="zh-CN" altLang="en-US"/>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E3062C4-6196-4563-B8D3-D8746D579A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80188B-7139-4A20-A3AC-D0CC41D21A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E3062C4-6196-4563-B8D3-D8746D579A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80188B-7139-4A20-A3AC-D0CC41D21A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E3062C4-6196-4563-B8D3-D8746D579A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80188B-7139-4A20-A3AC-D0CC41D21A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E3062C4-6196-4563-B8D3-D8746D579A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80188B-7139-4A20-A3AC-D0CC41D21A7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DE3062C4-6196-4563-B8D3-D8746D579A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80188B-7139-4A20-A3AC-D0CC41D21A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E3062C4-6196-4563-B8D3-D8746D579AE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080188B-7139-4A20-A3AC-D0CC41D21A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E3062C4-6196-4563-B8D3-D8746D579AE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80188B-7139-4A20-A3AC-D0CC41D21A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E3062C4-6196-4563-B8D3-D8746D579AE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80188B-7139-4A20-A3AC-D0CC41D21A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E3062C4-6196-4563-B8D3-D8746D579AE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080188B-7139-4A20-A3AC-D0CC41D21A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DE3062C4-6196-4563-B8D3-D8746D579AE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080188B-7139-4A20-A3AC-D0CC41D21A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DE3062C4-6196-4563-B8D3-D8746D579AE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080188B-7139-4A20-A3AC-D0CC41D21A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t="-17000" b="-17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3062C4-6196-4563-B8D3-D8746D579AE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80188B-7139-4A20-A3AC-D0CC41D21A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2.xml"/><Relationship Id="rId7" Type="http://schemas.openxmlformats.org/officeDocument/2006/relationships/image" Target="../media/image4.png"/><Relationship Id="rId6" Type="http://schemas.openxmlformats.org/officeDocument/2006/relationships/image" Target="../media/image3.png"/><Relationship Id="rId5" Type="http://schemas.microsoft.com/office/2007/relationships/media" Target="../media/media2.mp3"/><Relationship Id="rId4" Type="http://schemas.openxmlformats.org/officeDocument/2006/relationships/audio" Target="../media/media2.mp3"/><Relationship Id="rId3" Type="http://schemas.openxmlformats.org/officeDocument/2006/relationships/image" Target="../media/image2.png"/><Relationship Id="rId2" Type="http://schemas.microsoft.com/office/2007/relationships/media" Target="../media/media1.mp3"/><Relationship Id="rId1" Type="http://schemas.openxmlformats.org/officeDocument/2006/relationships/audio" Target="../media/media1.mp3"/></Relationships>
</file>

<file path=ppt/slides/_rels/slide2.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2.xml"/><Relationship Id="rId7" Type="http://schemas.microsoft.com/office/2007/relationships/media" Target="../media/media4.mp3"/><Relationship Id="rId6" Type="http://schemas.openxmlformats.org/officeDocument/2006/relationships/audio" Target="../media/media4.mp3"/><Relationship Id="rId5" Type="http://schemas.openxmlformats.org/officeDocument/2006/relationships/image" Target="../media/image2.png"/><Relationship Id="rId4" Type="http://schemas.microsoft.com/office/2007/relationships/media" Target="../media/media3.mp3"/><Relationship Id="rId3" Type="http://schemas.openxmlformats.org/officeDocument/2006/relationships/audio" Target="../media/media3.mp3"/><Relationship Id="rId2" Type="http://schemas.openxmlformats.org/officeDocument/2006/relationships/image" Target="../media/image6.pn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media" Target="../media/media5.mp3"/><Relationship Id="rId3" Type="http://schemas.openxmlformats.org/officeDocument/2006/relationships/audio" Target="../media/media5.mp3"/><Relationship Id="rId2" Type="http://schemas.openxmlformats.org/officeDocument/2006/relationships/image" Target="../media/image8.png"/><Relationship Id="rId1" Type="http://schemas.openxmlformats.org/officeDocument/2006/relationships/image" Target="../media/image7.jpeg"/></Relationships>
</file>

<file path=ppt/slides/_rels/slide4.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2.xml"/><Relationship Id="rId7" Type="http://schemas.microsoft.com/office/2007/relationships/media" Target="../media/media7.mp3"/><Relationship Id="rId6" Type="http://schemas.openxmlformats.org/officeDocument/2006/relationships/audio" Target="../media/media7.mp3"/><Relationship Id="rId5" Type="http://schemas.openxmlformats.org/officeDocument/2006/relationships/image" Target="../media/image2.png"/><Relationship Id="rId4" Type="http://schemas.microsoft.com/office/2007/relationships/media" Target="../media/media6.mp3"/><Relationship Id="rId3" Type="http://schemas.openxmlformats.org/officeDocument/2006/relationships/audio" Target="../media/media6.mp3"/><Relationship Id="rId2" Type="http://schemas.openxmlformats.org/officeDocument/2006/relationships/image" Target="../media/image10.png"/><Relationship Id="rId1" Type="http://schemas.openxmlformats.org/officeDocument/2006/relationships/image" Target="../media/image9.jpe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2.xml"/><Relationship Id="rId6" Type="http://schemas.openxmlformats.org/officeDocument/2006/relationships/image" Target="../media/image11.png"/><Relationship Id="rId5" Type="http://schemas.microsoft.com/office/2007/relationships/media" Target="../media/media9.mp3"/><Relationship Id="rId4" Type="http://schemas.openxmlformats.org/officeDocument/2006/relationships/audio" Target="../media/media9.mp3"/><Relationship Id="rId3" Type="http://schemas.openxmlformats.org/officeDocument/2006/relationships/image" Target="../media/image2.png"/><Relationship Id="rId2" Type="http://schemas.microsoft.com/office/2007/relationships/media" Target="../media/media8.mp3"/><Relationship Id="rId1" Type="http://schemas.openxmlformats.org/officeDocument/2006/relationships/audio" Target="../media/media8.mp3"/></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2.xml"/><Relationship Id="rId6" Type="http://schemas.microsoft.com/office/2007/relationships/media" Target="../media/media11.mp3"/><Relationship Id="rId5" Type="http://schemas.openxmlformats.org/officeDocument/2006/relationships/audio" Target="../media/media11.mp3"/><Relationship Id="rId4" Type="http://schemas.openxmlformats.org/officeDocument/2006/relationships/image" Target="../media/image2.png"/><Relationship Id="rId3" Type="http://schemas.microsoft.com/office/2007/relationships/media" Target="../media/media10.mp3"/><Relationship Id="rId2" Type="http://schemas.openxmlformats.org/officeDocument/2006/relationships/audio" Target="../media/media10.mp3"/><Relationship Id="rId1" Type="http://schemas.openxmlformats.org/officeDocument/2006/relationships/image" Target="../media/image12.jpeg"/></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microsoft.com/office/2007/relationships/media" Target="../media/media14.mp3"/><Relationship Id="rId7" Type="http://schemas.openxmlformats.org/officeDocument/2006/relationships/audio" Target="../media/media14.mp3"/><Relationship Id="rId6" Type="http://schemas.microsoft.com/office/2007/relationships/media" Target="../media/media13.mp3"/><Relationship Id="rId5" Type="http://schemas.openxmlformats.org/officeDocument/2006/relationships/audio" Target="../media/media13.mp3"/><Relationship Id="rId4" Type="http://schemas.openxmlformats.org/officeDocument/2006/relationships/image" Target="../media/image14.png"/><Relationship Id="rId3" Type="http://schemas.microsoft.com/office/2007/relationships/media" Target="../media/media12.mp3"/><Relationship Id="rId2" Type="http://schemas.openxmlformats.org/officeDocument/2006/relationships/audio" Target="../media/media12.mp3"/><Relationship Id="rId10" Type="http://schemas.openxmlformats.org/officeDocument/2006/relationships/notesSlide" Target="../notesSlides/notesSlide7.xml"/><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2.xml"/><Relationship Id="rId7" Type="http://schemas.openxmlformats.org/officeDocument/2006/relationships/image" Target="../media/image14.png"/><Relationship Id="rId6" Type="http://schemas.microsoft.com/office/2007/relationships/media" Target="../media/media16.mp3"/><Relationship Id="rId5" Type="http://schemas.openxmlformats.org/officeDocument/2006/relationships/audio" Target="../media/media16.mp3"/><Relationship Id="rId4" Type="http://schemas.openxmlformats.org/officeDocument/2006/relationships/image" Target="../media/image16.png"/><Relationship Id="rId3" Type="http://schemas.microsoft.com/office/2007/relationships/media" Target="../media/media15.mp3"/><Relationship Id="rId2" Type="http://schemas.openxmlformats.org/officeDocument/2006/relationships/audio" Target="../media/media15.mp3"/><Relationship Id="rId1"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422275" y="-47387"/>
            <a:ext cx="10515600" cy="1325563"/>
          </a:xfrm>
        </p:spPr>
        <p:txBody>
          <a:bodyPr>
            <a:normAutofit/>
          </a:bodyPr>
          <a:lstStyle/>
          <a:p>
            <a:pPr eaLnBrk="1" hangingPunct="1"/>
            <a:r>
              <a:rPr lang="zh-CN" altLang="en-US" dirty="0"/>
              <a:t>第一届  </a:t>
            </a:r>
            <a:r>
              <a:rPr lang="en-US" altLang="zh-CN" dirty="0"/>
              <a:t>1924</a:t>
            </a:r>
            <a:r>
              <a:rPr lang="zh-CN" altLang="en-US" dirty="0"/>
              <a:t>年 夏幕尼 冬奥会</a:t>
            </a:r>
            <a:endParaRPr lang="zh-CN" altLang="en-US" dirty="0"/>
          </a:p>
        </p:txBody>
      </p:sp>
      <p:sp>
        <p:nvSpPr>
          <p:cNvPr id="3077" name="TextBox 1"/>
          <p:cNvSpPr txBox="1">
            <a:spLocks noChangeArrowheads="1"/>
          </p:cNvSpPr>
          <p:nvPr/>
        </p:nvSpPr>
        <p:spPr bwMode="auto">
          <a:xfrm>
            <a:off x="2306358" y="5876925"/>
            <a:ext cx="25923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latin typeface="微软雅黑" panose="020B0503020204020204" pitchFamily="34" charset="-122"/>
                <a:ea typeface="微软雅黑" panose="020B0503020204020204" pitchFamily="34" charset="-122"/>
              </a:rPr>
              <a:t>夏蒙尼冬奥会官方海报</a:t>
            </a:r>
            <a:endParaRPr lang="zh-CN" altLang="en-US" b="1" dirty="0">
              <a:latin typeface="微软雅黑" panose="020B0503020204020204" pitchFamily="34" charset="-122"/>
              <a:ea typeface="微软雅黑" panose="020B0503020204020204" pitchFamily="34" charset="-122"/>
            </a:endParaRPr>
          </a:p>
        </p:txBody>
      </p:sp>
      <p:sp>
        <p:nvSpPr>
          <p:cNvPr id="3078" name="TextBox 8"/>
          <p:cNvSpPr txBox="1">
            <a:spLocks noChangeArrowheads="1"/>
          </p:cNvSpPr>
          <p:nvPr/>
        </p:nvSpPr>
        <p:spPr bwMode="auto">
          <a:xfrm>
            <a:off x="6690279" y="5876925"/>
            <a:ext cx="36718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latin typeface="微软雅黑" panose="020B0503020204020204" pitchFamily="34" charset="-122"/>
                <a:ea typeface="微软雅黑" panose="020B0503020204020204" pitchFamily="34" charset="-122"/>
              </a:rPr>
              <a:t>首位冬奥冠军</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美国运动员查尔斯</a:t>
            </a:r>
            <a:endParaRPr lang="zh-CN" altLang="en-US" b="1" dirty="0">
              <a:latin typeface="微软雅黑" panose="020B0503020204020204" pitchFamily="34" charset="-122"/>
              <a:ea typeface="微软雅黑" panose="020B0503020204020204" pitchFamily="34" charset="-122"/>
            </a:endParaRPr>
          </a:p>
        </p:txBody>
      </p:sp>
      <p:sp>
        <p:nvSpPr>
          <p:cNvPr id="2" name="TextBox 1"/>
          <p:cNvSpPr txBox="1"/>
          <p:nvPr/>
        </p:nvSpPr>
        <p:spPr>
          <a:xfrm>
            <a:off x="707366" y="1138687"/>
            <a:ext cx="3084378"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一、申办历程</a:t>
            </a:r>
            <a:endParaRPr lang="zh-CN" altLang="en-US" sz="2400" dirty="0">
              <a:latin typeface="微软雅黑" panose="020B0503020204020204" pitchFamily="34" charset="-122"/>
              <a:ea typeface="微软雅黑" panose="020B0503020204020204" pitchFamily="34" charset="-122"/>
            </a:endParaRPr>
          </a:p>
        </p:txBody>
      </p:sp>
      <p:pic>
        <p:nvPicPr>
          <p:cNvPr id="3" name="2.1.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3397346" y="310594"/>
            <a:ext cx="609600" cy="609600"/>
          </a:xfrm>
          <a:prstGeom prst="rect">
            <a:avLst/>
          </a:prstGeom>
        </p:spPr>
      </p:pic>
      <p:pic>
        <p:nvPicPr>
          <p:cNvPr id="4" name="2.1.2">
            <a:hlinkClick r:id="" action="ppaction://media"/>
          </p:cNvPr>
          <p:cNvPicPr>
            <a:picLocks noChangeAspect="1"/>
          </p:cNvPicPr>
          <p:nvPr>
            <a:audioFile r:link="rId4"/>
            <p:extLst>
              <p:ext uri="{DAA4B4D4-6D71-4841-9C94-3DE7FCFB9230}">
                <p14:media xmlns:p14="http://schemas.microsoft.com/office/powerpoint/2010/main" r:embed="rId5"/>
              </p:ext>
            </p:extLst>
          </p:nvPr>
        </p:nvPicPr>
        <p:blipFill>
          <a:blip r:embed="rId3"/>
          <a:stretch>
            <a:fillRect/>
          </a:stretch>
        </p:blipFill>
        <p:spPr>
          <a:xfrm>
            <a:off x="13397346" y="1485666"/>
            <a:ext cx="609600" cy="609600"/>
          </a:xfrm>
          <a:prstGeom prst="rect">
            <a:avLst/>
          </a:prstGeom>
        </p:spPr>
      </p:pic>
      <p:pic>
        <p:nvPicPr>
          <p:cNvPr id="8" name="图片 7"/>
          <p:cNvPicPr>
            <a:picLocks noChangeAspect="1"/>
          </p:cNvPicPr>
          <p:nvPr/>
        </p:nvPicPr>
        <p:blipFill>
          <a:blip r:embed="rId6"/>
          <a:stretch>
            <a:fillRect/>
          </a:stretch>
        </p:blipFill>
        <p:spPr>
          <a:xfrm>
            <a:off x="2018665" y="1767205"/>
            <a:ext cx="2733040" cy="3324225"/>
          </a:xfrm>
          <a:prstGeom prst="rect">
            <a:avLst/>
          </a:prstGeom>
        </p:spPr>
      </p:pic>
      <p:pic>
        <p:nvPicPr>
          <p:cNvPr id="9" name="图片 8"/>
          <p:cNvPicPr>
            <a:picLocks noChangeAspect="1"/>
          </p:cNvPicPr>
          <p:nvPr/>
        </p:nvPicPr>
        <p:blipFill>
          <a:blip r:embed="rId7"/>
          <a:stretch>
            <a:fillRect/>
          </a:stretch>
        </p:blipFill>
        <p:spPr>
          <a:xfrm>
            <a:off x="5801995" y="1767205"/>
            <a:ext cx="4826635" cy="33248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880" fill="hold"/>
                                        <p:tgtEl>
                                          <p:spTgt spid="3"/>
                                        </p:tgtEl>
                                      </p:cBhvr>
                                    </p:cmd>
                                  </p:childTnLst>
                                </p:cTn>
                              </p:par>
                              <p:par>
                                <p:cTn id="7" presetID="42" presetClass="entr" presetSubtype="0" fill="hold" grpId="1" nodeType="withEffect">
                                  <p:stCondLst>
                                    <p:cond delay="3000"/>
                                  </p:stCondLst>
                                  <p:childTnLst>
                                    <p:set>
                                      <p:cBhvr>
                                        <p:cTn id="8" dur="1" fill="hold">
                                          <p:stCondLst>
                                            <p:cond delay="0"/>
                                          </p:stCondLst>
                                        </p:cTn>
                                        <p:tgtEl>
                                          <p:spTgt spid="3074"/>
                                        </p:tgtEl>
                                        <p:attrNameLst>
                                          <p:attrName>style.visibility</p:attrName>
                                        </p:attrNameLst>
                                      </p:cBhvr>
                                      <p:to>
                                        <p:strVal val="visible"/>
                                      </p:to>
                                    </p:set>
                                    <p:animEffect transition="in" filter="fade">
                                      <p:cBhvr>
                                        <p:cTn id="9" dur="6000"/>
                                        <p:tgtEl>
                                          <p:spTgt spid="3074"/>
                                        </p:tgtEl>
                                      </p:cBhvr>
                                    </p:animEffect>
                                    <p:anim calcmode="lin" valueType="num">
                                      <p:cBhvr>
                                        <p:cTn id="10" dur="6000" fill="hold"/>
                                        <p:tgtEl>
                                          <p:spTgt spid="3074"/>
                                        </p:tgtEl>
                                        <p:attrNameLst>
                                          <p:attrName>ppt_x</p:attrName>
                                        </p:attrNameLst>
                                      </p:cBhvr>
                                      <p:tavLst>
                                        <p:tav tm="0">
                                          <p:val>
                                            <p:strVal val="#ppt_x"/>
                                          </p:val>
                                        </p:tav>
                                        <p:tav tm="100000">
                                          <p:val>
                                            <p:strVal val="#ppt_x"/>
                                          </p:val>
                                        </p:tav>
                                      </p:tavLst>
                                    </p:anim>
                                    <p:anim calcmode="lin" valueType="num">
                                      <p:cBhvr>
                                        <p:cTn id="11" dur="6000" fill="hold"/>
                                        <p:tgtEl>
                                          <p:spTgt spid="3074"/>
                                        </p:tgtEl>
                                        <p:attrNameLst>
                                          <p:attrName>ppt_y</p:attrName>
                                        </p:attrNameLst>
                                      </p:cBhvr>
                                      <p:tavLst>
                                        <p:tav tm="0">
                                          <p:val>
                                            <p:strVal val="#ppt_y+.1"/>
                                          </p:val>
                                        </p:tav>
                                        <p:tav tm="100000">
                                          <p:val>
                                            <p:strVal val="#ppt_y"/>
                                          </p:val>
                                        </p:tav>
                                      </p:tavLst>
                                    </p:anim>
                                  </p:childTnLst>
                                </p:cTn>
                              </p:par>
                              <p:par>
                                <p:cTn id="12" presetID="53" presetClass="entr" presetSubtype="16" fill="hold" grpId="0" nodeType="withEffect">
                                  <p:stCondLst>
                                    <p:cond delay="14000"/>
                                  </p:stCondLst>
                                  <p:childTnLst>
                                    <p:set>
                                      <p:cBhvr>
                                        <p:cTn id="13" dur="1" fill="hold">
                                          <p:stCondLst>
                                            <p:cond delay="0"/>
                                          </p:stCondLst>
                                        </p:cTn>
                                        <p:tgtEl>
                                          <p:spTgt spid="2"/>
                                        </p:tgtEl>
                                        <p:attrNameLst>
                                          <p:attrName>style.visibility</p:attrName>
                                        </p:attrNameLst>
                                      </p:cBhvr>
                                      <p:to>
                                        <p:strVal val="visible"/>
                                      </p:to>
                                    </p:set>
                                    <p:anim calcmode="lin" valueType="num">
                                      <p:cBhvr>
                                        <p:cTn id="14" dur="6000" fill="hold"/>
                                        <p:tgtEl>
                                          <p:spTgt spid="2"/>
                                        </p:tgtEl>
                                        <p:attrNameLst>
                                          <p:attrName>ppt_w</p:attrName>
                                        </p:attrNameLst>
                                      </p:cBhvr>
                                      <p:tavLst>
                                        <p:tav tm="0">
                                          <p:val>
                                            <p:fltVal val="0"/>
                                          </p:val>
                                        </p:tav>
                                        <p:tav tm="100000">
                                          <p:val>
                                            <p:strVal val="#ppt_w"/>
                                          </p:val>
                                        </p:tav>
                                      </p:tavLst>
                                    </p:anim>
                                    <p:anim calcmode="lin" valueType="num">
                                      <p:cBhvr>
                                        <p:cTn id="15" dur="6000" fill="hold"/>
                                        <p:tgtEl>
                                          <p:spTgt spid="2"/>
                                        </p:tgtEl>
                                        <p:attrNameLst>
                                          <p:attrName>ppt_h</p:attrName>
                                        </p:attrNameLst>
                                      </p:cBhvr>
                                      <p:tavLst>
                                        <p:tav tm="0">
                                          <p:val>
                                            <p:fltVal val="0"/>
                                          </p:val>
                                        </p:tav>
                                        <p:tav tm="100000">
                                          <p:val>
                                            <p:strVal val="#ppt_h"/>
                                          </p:val>
                                        </p:tav>
                                      </p:tavLst>
                                    </p:anim>
                                    <p:animEffect transition="in" filter="fade">
                                      <p:cBhvr>
                                        <p:cTn id="16" dur="6000"/>
                                        <p:tgtEl>
                                          <p:spTgt spid="2"/>
                                        </p:tgtEl>
                                      </p:cBhvr>
                                    </p:animEffect>
                                  </p:childTnLst>
                                </p:cTn>
                              </p:par>
                              <p:par>
                                <p:cTn id="17" presetID="53" presetClass="entr" presetSubtype="16" fill="hold" grpId="0" nodeType="withEffect">
                                  <p:stCondLst>
                                    <p:cond delay="36000"/>
                                  </p:stCondLst>
                                  <p:childTnLst>
                                    <p:set>
                                      <p:cBhvr>
                                        <p:cTn id="18" dur="1" fill="hold">
                                          <p:stCondLst>
                                            <p:cond delay="0"/>
                                          </p:stCondLst>
                                        </p:cTn>
                                        <p:tgtEl>
                                          <p:spTgt spid="3077"/>
                                        </p:tgtEl>
                                        <p:attrNameLst>
                                          <p:attrName>style.visibility</p:attrName>
                                        </p:attrNameLst>
                                      </p:cBhvr>
                                      <p:to>
                                        <p:strVal val="visible"/>
                                      </p:to>
                                    </p:set>
                                    <p:anim calcmode="lin" valueType="num">
                                      <p:cBhvr>
                                        <p:cTn id="19" dur="6000" fill="hold"/>
                                        <p:tgtEl>
                                          <p:spTgt spid="3077"/>
                                        </p:tgtEl>
                                        <p:attrNameLst>
                                          <p:attrName>ppt_w</p:attrName>
                                        </p:attrNameLst>
                                      </p:cBhvr>
                                      <p:tavLst>
                                        <p:tav tm="0">
                                          <p:val>
                                            <p:fltVal val="0"/>
                                          </p:val>
                                        </p:tav>
                                        <p:tav tm="100000">
                                          <p:val>
                                            <p:strVal val="#ppt_w"/>
                                          </p:val>
                                        </p:tav>
                                      </p:tavLst>
                                    </p:anim>
                                    <p:anim calcmode="lin" valueType="num">
                                      <p:cBhvr>
                                        <p:cTn id="20" dur="6000" fill="hold"/>
                                        <p:tgtEl>
                                          <p:spTgt spid="3077"/>
                                        </p:tgtEl>
                                        <p:attrNameLst>
                                          <p:attrName>ppt_h</p:attrName>
                                        </p:attrNameLst>
                                      </p:cBhvr>
                                      <p:tavLst>
                                        <p:tav tm="0">
                                          <p:val>
                                            <p:fltVal val="0"/>
                                          </p:val>
                                        </p:tav>
                                        <p:tav tm="100000">
                                          <p:val>
                                            <p:strVal val="#ppt_h"/>
                                          </p:val>
                                        </p:tav>
                                      </p:tavLst>
                                    </p:anim>
                                    <p:animEffect transition="in" filter="fade">
                                      <p:cBhvr>
                                        <p:cTn id="21" dur="6000"/>
                                        <p:tgtEl>
                                          <p:spTgt spid="3077"/>
                                        </p:tgtEl>
                                      </p:cBhvr>
                                    </p:animEffect>
                                  </p:childTnLst>
                                </p:cTn>
                              </p:par>
                              <p:par>
                                <p:cTn id="22" presetID="53" presetClass="entr" presetSubtype="16" fill="hold" grpId="0" nodeType="withEffect">
                                  <p:stCondLst>
                                    <p:cond delay="58000"/>
                                  </p:stCondLst>
                                  <p:childTnLst>
                                    <p:set>
                                      <p:cBhvr>
                                        <p:cTn id="23" dur="1" fill="hold">
                                          <p:stCondLst>
                                            <p:cond delay="0"/>
                                          </p:stCondLst>
                                        </p:cTn>
                                        <p:tgtEl>
                                          <p:spTgt spid="3078"/>
                                        </p:tgtEl>
                                        <p:attrNameLst>
                                          <p:attrName>style.visibility</p:attrName>
                                        </p:attrNameLst>
                                      </p:cBhvr>
                                      <p:to>
                                        <p:strVal val="visible"/>
                                      </p:to>
                                    </p:set>
                                    <p:anim calcmode="lin" valueType="num">
                                      <p:cBhvr>
                                        <p:cTn id="24" dur="6000" fill="hold"/>
                                        <p:tgtEl>
                                          <p:spTgt spid="3078"/>
                                        </p:tgtEl>
                                        <p:attrNameLst>
                                          <p:attrName>ppt_w</p:attrName>
                                        </p:attrNameLst>
                                      </p:cBhvr>
                                      <p:tavLst>
                                        <p:tav tm="0">
                                          <p:val>
                                            <p:fltVal val="0"/>
                                          </p:val>
                                        </p:tav>
                                        <p:tav tm="100000">
                                          <p:val>
                                            <p:strVal val="#ppt_w"/>
                                          </p:val>
                                        </p:tav>
                                      </p:tavLst>
                                    </p:anim>
                                    <p:anim calcmode="lin" valueType="num">
                                      <p:cBhvr>
                                        <p:cTn id="25" dur="6000" fill="hold"/>
                                        <p:tgtEl>
                                          <p:spTgt spid="3078"/>
                                        </p:tgtEl>
                                        <p:attrNameLst>
                                          <p:attrName>ppt_h</p:attrName>
                                        </p:attrNameLst>
                                      </p:cBhvr>
                                      <p:tavLst>
                                        <p:tav tm="0">
                                          <p:val>
                                            <p:fltVal val="0"/>
                                          </p:val>
                                        </p:tav>
                                        <p:tav tm="100000">
                                          <p:val>
                                            <p:strVal val="#ppt_h"/>
                                          </p:val>
                                        </p:tav>
                                      </p:tavLst>
                                    </p:anim>
                                    <p:animEffect transition="in" filter="fade">
                                      <p:cBhvr>
                                        <p:cTn id="26" dur="6000"/>
                                        <p:tgtEl>
                                          <p:spTgt spid="3078"/>
                                        </p:tgtEl>
                                      </p:cBhvr>
                                    </p:animEffect>
                                  </p:childTnLst>
                                </p:cTn>
                              </p:par>
                              <p:par>
                                <p:cTn id="27" presetID="1" presetClass="mediacall" presetSubtype="0" fill="hold" nodeType="withEffect">
                                  <p:stCondLst>
                                    <p:cond delay="29890"/>
                                  </p:stCondLst>
                                  <p:childTnLst>
                                    <p:cmd type="call" cmd="playFrom(0.0)">
                                      <p:cBhvr>
                                        <p:cTn id="28" dur="378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9" fill="hold" display="0">
                  <p:stCondLst>
                    <p:cond delay="indefinite"/>
                  </p:stCondLst>
                  <p:endCondLst>
                    <p:cond evt="onStopAudio" delay="0">
                      <p:tgtEl>
                        <p:sldTgt/>
                      </p:tgtEl>
                    </p:cond>
                  </p:endCondLst>
                </p:cTn>
                <p:tgtEl>
                  <p:spTgt spid="3"/>
                </p:tgtEl>
              </p:cMediaNode>
            </p:audio>
            <p:audio>
              <p:cMediaNode vol="80000">
                <p:cTn id="30" fill="hold" display="0">
                  <p:stCondLst>
                    <p:cond delay="indefinite"/>
                  </p:stCondLst>
                  <p:endCondLst>
                    <p:cond evt="onStopAudio" delay="0">
                      <p:tgtEl>
                        <p:sldTgt/>
                      </p:tgtEl>
                    </p:cond>
                  </p:endCondLst>
                </p:cTn>
                <p:tgtEl>
                  <p:spTgt spid="4"/>
                </p:tgtEl>
              </p:cMediaNode>
            </p:audio>
          </p:childTnLst>
        </p:cTn>
      </p:par>
    </p:tnLst>
    <p:bldLst>
      <p:bldP spid="3074" grpId="1"/>
      <p:bldP spid="3077" grpId="0"/>
      <p:bldP spid="3078"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422275" y="-47387"/>
            <a:ext cx="10515600" cy="1325563"/>
          </a:xfrm>
        </p:spPr>
        <p:txBody>
          <a:bodyPr>
            <a:normAutofit/>
          </a:bodyPr>
          <a:lstStyle/>
          <a:p>
            <a:pPr eaLnBrk="1" hangingPunct="1"/>
            <a:r>
              <a:rPr lang="zh-CN" altLang="en-US" dirty="0"/>
              <a:t>第一届  </a:t>
            </a:r>
            <a:r>
              <a:rPr lang="en-US" altLang="zh-CN" dirty="0"/>
              <a:t>1924</a:t>
            </a:r>
            <a:r>
              <a:rPr lang="zh-CN" altLang="en-US" dirty="0"/>
              <a:t>年 夏蒙尼 冬奥会</a:t>
            </a:r>
            <a:endParaRPr lang="zh-CN" altLang="en-US" dirty="0"/>
          </a:p>
        </p:txBody>
      </p:sp>
      <p:sp>
        <p:nvSpPr>
          <p:cNvPr id="2" name="TextBox 1"/>
          <p:cNvSpPr txBox="1"/>
          <p:nvPr/>
        </p:nvSpPr>
        <p:spPr>
          <a:xfrm>
            <a:off x="707366" y="1190446"/>
            <a:ext cx="3084378"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二、奥运元素</a:t>
            </a:r>
            <a:endParaRPr lang="zh-CN" altLang="en-US" sz="2400" dirty="0">
              <a:latin typeface="微软雅黑" panose="020B0503020204020204" pitchFamily="34" charset="-122"/>
              <a:ea typeface="微软雅黑" panose="020B0503020204020204" pitchFamily="34" charset="-122"/>
            </a:endParaRPr>
          </a:p>
        </p:txBody>
      </p:sp>
      <p:sp>
        <p:nvSpPr>
          <p:cNvPr id="9" name="TextBox 1"/>
          <p:cNvSpPr txBox="1">
            <a:spLocks noChangeArrowheads="1"/>
          </p:cNvSpPr>
          <p:nvPr/>
        </p:nvSpPr>
        <p:spPr bwMode="auto">
          <a:xfrm>
            <a:off x="4685250" y="5635521"/>
            <a:ext cx="284300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latin typeface="微软雅黑" panose="020B0503020204020204" pitchFamily="34" charset="-122"/>
                <a:ea typeface="微软雅黑" panose="020B0503020204020204" pitchFamily="34" charset="-122"/>
              </a:rPr>
              <a:t>夏蒙尼冬奥会奖牌正背面</a:t>
            </a:r>
            <a:endParaRPr lang="zh-CN" altLang="en-US" b="1" dirty="0">
              <a:latin typeface="微软雅黑" panose="020B0503020204020204" pitchFamily="34" charset="-122"/>
              <a:ea typeface="微软雅黑" panose="020B0503020204020204" pitchFamily="34" charset="-122"/>
            </a:endParaRPr>
          </a:p>
        </p:txBody>
      </p:sp>
      <p:pic>
        <p:nvPicPr>
          <p:cNvPr id="102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28434" y="2242123"/>
            <a:ext cx="2554605" cy="2554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4995" y="2278318"/>
            <a:ext cx="2587639" cy="2518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2.2.1">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13901340" y="580846"/>
            <a:ext cx="609600" cy="609600"/>
          </a:xfrm>
          <a:prstGeom prst="rect">
            <a:avLst/>
          </a:prstGeom>
        </p:spPr>
      </p:pic>
      <p:pic>
        <p:nvPicPr>
          <p:cNvPr id="4" name="2.2.2">
            <a:hlinkClick r:id="" action="ppaction://media"/>
          </p:cNvPr>
          <p:cNvPicPr>
            <a:picLocks noChangeAspect="1"/>
          </p:cNvPicPr>
          <p:nvPr>
            <a:audioFile r:link="rId6"/>
            <p:extLst>
              <p:ext uri="{DAA4B4D4-6D71-4841-9C94-3DE7FCFB9230}">
                <p14:media xmlns:p14="http://schemas.microsoft.com/office/powerpoint/2010/main" r:embed="rId7"/>
              </p:ext>
            </p:extLst>
          </p:nvPr>
        </p:nvPicPr>
        <p:blipFill>
          <a:blip r:embed="rId5"/>
          <a:stretch>
            <a:fillRect/>
          </a:stretch>
        </p:blipFill>
        <p:spPr>
          <a:xfrm>
            <a:off x="13901340" y="1689823"/>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132" fill="hold"/>
                                        <p:tgtEl>
                                          <p:spTgt spid="3"/>
                                        </p:tgtEl>
                                      </p:cBhvr>
                                    </p:cmd>
                                  </p:childTnLst>
                                </p:cTn>
                              </p:par>
                              <p:par>
                                <p:cTn id="7" presetID="42" presetClass="entr" presetSubtype="0" fill="hold" grpId="0" nodeType="withEffect">
                                  <p:stCondLst>
                                    <p:cond delay="2000"/>
                                  </p:stCondLst>
                                  <p:childTnLst>
                                    <p:set>
                                      <p:cBhvr>
                                        <p:cTn id="8" dur="1" fill="hold">
                                          <p:stCondLst>
                                            <p:cond delay="0"/>
                                          </p:stCondLst>
                                        </p:cTn>
                                        <p:tgtEl>
                                          <p:spTgt spid="3074"/>
                                        </p:tgtEl>
                                        <p:attrNameLst>
                                          <p:attrName>style.visibility</p:attrName>
                                        </p:attrNameLst>
                                      </p:cBhvr>
                                      <p:to>
                                        <p:strVal val="visible"/>
                                      </p:to>
                                    </p:set>
                                    <p:animEffect transition="in" filter="fade">
                                      <p:cBhvr>
                                        <p:cTn id="9" dur="4000"/>
                                        <p:tgtEl>
                                          <p:spTgt spid="3074"/>
                                        </p:tgtEl>
                                      </p:cBhvr>
                                    </p:animEffect>
                                    <p:anim calcmode="lin" valueType="num">
                                      <p:cBhvr>
                                        <p:cTn id="10" dur="4000" fill="hold"/>
                                        <p:tgtEl>
                                          <p:spTgt spid="3074"/>
                                        </p:tgtEl>
                                        <p:attrNameLst>
                                          <p:attrName>ppt_x</p:attrName>
                                        </p:attrNameLst>
                                      </p:cBhvr>
                                      <p:tavLst>
                                        <p:tav tm="0">
                                          <p:val>
                                            <p:strVal val="#ppt_x"/>
                                          </p:val>
                                        </p:tav>
                                        <p:tav tm="100000">
                                          <p:val>
                                            <p:strVal val="#ppt_x"/>
                                          </p:val>
                                        </p:tav>
                                      </p:tavLst>
                                    </p:anim>
                                    <p:anim calcmode="lin" valueType="num">
                                      <p:cBhvr>
                                        <p:cTn id="11" dur="4000" fill="hold"/>
                                        <p:tgtEl>
                                          <p:spTgt spid="3074"/>
                                        </p:tgtEl>
                                        <p:attrNameLst>
                                          <p:attrName>ppt_y</p:attrName>
                                        </p:attrNameLst>
                                      </p:cBhvr>
                                      <p:tavLst>
                                        <p:tav tm="0">
                                          <p:val>
                                            <p:strVal val="#ppt_y+.1"/>
                                          </p:val>
                                        </p:tav>
                                        <p:tav tm="100000">
                                          <p:val>
                                            <p:strVal val="#ppt_y"/>
                                          </p:val>
                                        </p:tav>
                                      </p:tavLst>
                                    </p:anim>
                                  </p:childTnLst>
                                </p:cTn>
                              </p:par>
                              <p:par>
                                <p:cTn id="12" presetID="2" presetClass="entr" presetSubtype="4" fill="hold" grpId="0" nodeType="withEffect">
                                  <p:stCondLst>
                                    <p:cond delay="900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0" fill="hold"/>
                                        <p:tgtEl>
                                          <p:spTgt spid="2"/>
                                        </p:tgtEl>
                                        <p:attrNameLst>
                                          <p:attrName>ppt_x</p:attrName>
                                        </p:attrNameLst>
                                      </p:cBhvr>
                                      <p:tavLst>
                                        <p:tav tm="0">
                                          <p:val>
                                            <p:strVal val="#ppt_x"/>
                                          </p:val>
                                        </p:tav>
                                        <p:tav tm="100000">
                                          <p:val>
                                            <p:strVal val="#ppt_x"/>
                                          </p:val>
                                        </p:tav>
                                      </p:tavLst>
                                    </p:anim>
                                    <p:anim calcmode="lin" valueType="num">
                                      <p:cBhvr additive="base">
                                        <p:cTn id="15" dur="5000" fill="hold"/>
                                        <p:tgtEl>
                                          <p:spTgt spid="2"/>
                                        </p:tgtEl>
                                        <p:attrNameLst>
                                          <p:attrName>ppt_y</p:attrName>
                                        </p:attrNameLst>
                                      </p:cBhvr>
                                      <p:tavLst>
                                        <p:tav tm="0">
                                          <p:val>
                                            <p:strVal val="1+#ppt_h/2"/>
                                          </p:val>
                                        </p:tav>
                                        <p:tav tm="100000">
                                          <p:val>
                                            <p:strVal val="#ppt_y"/>
                                          </p:val>
                                        </p:tav>
                                      </p:tavLst>
                                    </p:anim>
                                  </p:childTnLst>
                                </p:cTn>
                              </p:par>
                              <p:par>
                                <p:cTn id="16" presetID="31" presetClass="entr" presetSubtype="0" fill="hold" nodeType="withEffect">
                                  <p:stCondLst>
                                    <p:cond delay="18000"/>
                                  </p:stCondLst>
                                  <p:childTnLst>
                                    <p:set>
                                      <p:cBhvr>
                                        <p:cTn id="17" dur="1" fill="hold">
                                          <p:stCondLst>
                                            <p:cond delay="0"/>
                                          </p:stCondLst>
                                        </p:cTn>
                                        <p:tgtEl>
                                          <p:spTgt spid="1029"/>
                                        </p:tgtEl>
                                        <p:attrNameLst>
                                          <p:attrName>style.visibility</p:attrName>
                                        </p:attrNameLst>
                                      </p:cBhvr>
                                      <p:to>
                                        <p:strVal val="visible"/>
                                      </p:to>
                                    </p:set>
                                    <p:anim calcmode="lin" valueType="num">
                                      <p:cBhvr>
                                        <p:cTn id="18" dur="7000" fill="hold"/>
                                        <p:tgtEl>
                                          <p:spTgt spid="1029"/>
                                        </p:tgtEl>
                                        <p:attrNameLst>
                                          <p:attrName>ppt_w</p:attrName>
                                        </p:attrNameLst>
                                      </p:cBhvr>
                                      <p:tavLst>
                                        <p:tav tm="0">
                                          <p:val>
                                            <p:fltVal val="0"/>
                                          </p:val>
                                        </p:tav>
                                        <p:tav tm="100000">
                                          <p:val>
                                            <p:strVal val="#ppt_w"/>
                                          </p:val>
                                        </p:tav>
                                      </p:tavLst>
                                    </p:anim>
                                    <p:anim calcmode="lin" valueType="num">
                                      <p:cBhvr>
                                        <p:cTn id="19" dur="7000" fill="hold"/>
                                        <p:tgtEl>
                                          <p:spTgt spid="1029"/>
                                        </p:tgtEl>
                                        <p:attrNameLst>
                                          <p:attrName>ppt_h</p:attrName>
                                        </p:attrNameLst>
                                      </p:cBhvr>
                                      <p:tavLst>
                                        <p:tav tm="0">
                                          <p:val>
                                            <p:fltVal val="0"/>
                                          </p:val>
                                        </p:tav>
                                        <p:tav tm="100000">
                                          <p:val>
                                            <p:strVal val="#ppt_h"/>
                                          </p:val>
                                        </p:tav>
                                      </p:tavLst>
                                    </p:anim>
                                    <p:anim calcmode="lin" valueType="num">
                                      <p:cBhvr>
                                        <p:cTn id="20" dur="7000" fill="hold"/>
                                        <p:tgtEl>
                                          <p:spTgt spid="1029"/>
                                        </p:tgtEl>
                                        <p:attrNameLst>
                                          <p:attrName>style.rotation</p:attrName>
                                        </p:attrNameLst>
                                      </p:cBhvr>
                                      <p:tavLst>
                                        <p:tav tm="0">
                                          <p:val>
                                            <p:fltVal val="90"/>
                                          </p:val>
                                        </p:tav>
                                        <p:tav tm="100000">
                                          <p:val>
                                            <p:fltVal val="0"/>
                                          </p:val>
                                        </p:tav>
                                      </p:tavLst>
                                    </p:anim>
                                    <p:animEffect transition="in" filter="fade">
                                      <p:cBhvr>
                                        <p:cTn id="21" dur="7000"/>
                                        <p:tgtEl>
                                          <p:spTgt spid="1029"/>
                                        </p:tgtEl>
                                      </p:cBhvr>
                                    </p:animEffect>
                                  </p:childTnLst>
                                </p:cTn>
                              </p:par>
                              <p:par>
                                <p:cTn id="22" presetID="31" presetClass="entr" presetSubtype="0" fill="hold" nodeType="withEffect">
                                  <p:stCondLst>
                                    <p:cond delay="30000"/>
                                  </p:stCondLst>
                                  <p:childTnLst>
                                    <p:set>
                                      <p:cBhvr>
                                        <p:cTn id="23" dur="1" fill="hold">
                                          <p:stCondLst>
                                            <p:cond delay="0"/>
                                          </p:stCondLst>
                                        </p:cTn>
                                        <p:tgtEl>
                                          <p:spTgt spid="1028"/>
                                        </p:tgtEl>
                                        <p:attrNameLst>
                                          <p:attrName>style.visibility</p:attrName>
                                        </p:attrNameLst>
                                      </p:cBhvr>
                                      <p:to>
                                        <p:strVal val="visible"/>
                                      </p:to>
                                    </p:set>
                                    <p:anim calcmode="lin" valueType="num">
                                      <p:cBhvr>
                                        <p:cTn id="24" dur="7000" fill="hold"/>
                                        <p:tgtEl>
                                          <p:spTgt spid="1028"/>
                                        </p:tgtEl>
                                        <p:attrNameLst>
                                          <p:attrName>ppt_w</p:attrName>
                                        </p:attrNameLst>
                                      </p:cBhvr>
                                      <p:tavLst>
                                        <p:tav tm="0">
                                          <p:val>
                                            <p:fltVal val="0"/>
                                          </p:val>
                                        </p:tav>
                                        <p:tav tm="100000">
                                          <p:val>
                                            <p:strVal val="#ppt_w"/>
                                          </p:val>
                                        </p:tav>
                                      </p:tavLst>
                                    </p:anim>
                                    <p:anim calcmode="lin" valueType="num">
                                      <p:cBhvr>
                                        <p:cTn id="25" dur="7000" fill="hold"/>
                                        <p:tgtEl>
                                          <p:spTgt spid="1028"/>
                                        </p:tgtEl>
                                        <p:attrNameLst>
                                          <p:attrName>ppt_h</p:attrName>
                                        </p:attrNameLst>
                                      </p:cBhvr>
                                      <p:tavLst>
                                        <p:tav tm="0">
                                          <p:val>
                                            <p:fltVal val="0"/>
                                          </p:val>
                                        </p:tav>
                                        <p:tav tm="100000">
                                          <p:val>
                                            <p:strVal val="#ppt_h"/>
                                          </p:val>
                                        </p:tav>
                                      </p:tavLst>
                                    </p:anim>
                                    <p:anim calcmode="lin" valueType="num">
                                      <p:cBhvr>
                                        <p:cTn id="26" dur="7000" fill="hold"/>
                                        <p:tgtEl>
                                          <p:spTgt spid="1028"/>
                                        </p:tgtEl>
                                        <p:attrNameLst>
                                          <p:attrName>style.rotation</p:attrName>
                                        </p:attrNameLst>
                                      </p:cBhvr>
                                      <p:tavLst>
                                        <p:tav tm="0">
                                          <p:val>
                                            <p:fltVal val="90"/>
                                          </p:val>
                                        </p:tav>
                                        <p:tav tm="100000">
                                          <p:val>
                                            <p:fltVal val="0"/>
                                          </p:val>
                                        </p:tav>
                                      </p:tavLst>
                                    </p:anim>
                                    <p:animEffect transition="in" filter="fade">
                                      <p:cBhvr>
                                        <p:cTn id="27" dur="7000"/>
                                        <p:tgtEl>
                                          <p:spTgt spid="1028"/>
                                        </p:tgtEl>
                                      </p:cBhvr>
                                    </p:animEffect>
                                  </p:childTnLst>
                                </p:cTn>
                              </p:par>
                              <p:par>
                                <p:cTn id="28" presetID="2" presetClass="entr" presetSubtype="4" fill="hold" grpId="0" nodeType="withEffect">
                                  <p:stCondLst>
                                    <p:cond delay="3800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8000" fill="hold"/>
                                        <p:tgtEl>
                                          <p:spTgt spid="9"/>
                                        </p:tgtEl>
                                        <p:attrNameLst>
                                          <p:attrName>ppt_x</p:attrName>
                                        </p:attrNameLst>
                                      </p:cBhvr>
                                      <p:tavLst>
                                        <p:tav tm="0">
                                          <p:val>
                                            <p:strVal val="#ppt_x"/>
                                          </p:val>
                                        </p:tav>
                                        <p:tav tm="100000">
                                          <p:val>
                                            <p:strVal val="#ppt_x"/>
                                          </p:val>
                                        </p:tav>
                                      </p:tavLst>
                                    </p:anim>
                                    <p:anim calcmode="lin" valueType="num">
                                      <p:cBhvr additive="base">
                                        <p:cTn id="31" dur="8000" fill="hold"/>
                                        <p:tgtEl>
                                          <p:spTgt spid="9"/>
                                        </p:tgtEl>
                                        <p:attrNameLst>
                                          <p:attrName>ppt_y</p:attrName>
                                        </p:attrNameLst>
                                      </p:cBhvr>
                                      <p:tavLst>
                                        <p:tav tm="0">
                                          <p:val>
                                            <p:strVal val="1+#ppt_h/2"/>
                                          </p:val>
                                        </p:tav>
                                        <p:tav tm="100000">
                                          <p:val>
                                            <p:strVal val="#ppt_y"/>
                                          </p:val>
                                        </p:tav>
                                      </p:tavLst>
                                    </p:anim>
                                  </p:childTnLst>
                                </p:cTn>
                              </p:par>
                              <p:par>
                                <p:cTn id="32" presetID="1" presetClass="mediacall" presetSubtype="0" fill="hold" nodeType="withEffect">
                                  <p:stCondLst>
                                    <p:cond delay="21110"/>
                                  </p:stCondLst>
                                  <p:childTnLst>
                                    <p:cmd type="call" cmd="playFrom(0.0)">
                                      <p:cBhvr>
                                        <p:cTn id="33" dur="268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3"/>
                </p:tgtEl>
              </p:cMediaNode>
            </p:audio>
            <p:audio>
              <p:cMediaNode vol="80000">
                <p:cTn id="35" fill="hold" display="0">
                  <p:stCondLst>
                    <p:cond delay="indefinite"/>
                  </p:stCondLst>
                  <p:endCondLst>
                    <p:cond evt="onStopAudio" delay="0">
                      <p:tgtEl>
                        <p:sldTgt/>
                      </p:tgtEl>
                    </p:cond>
                  </p:endCondLst>
                </p:cTn>
                <p:tgtEl>
                  <p:spTgt spid="4"/>
                </p:tgtEl>
              </p:cMediaNode>
            </p:audio>
          </p:childTnLst>
        </p:cTn>
      </p:par>
    </p:tnLst>
    <p:bldLst>
      <p:bldP spid="3074" grpId="0"/>
      <p:bldP spid="2"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422275" y="-47387"/>
            <a:ext cx="10515600" cy="1325563"/>
          </a:xfrm>
        </p:spPr>
        <p:txBody>
          <a:bodyPr>
            <a:normAutofit/>
          </a:bodyPr>
          <a:lstStyle/>
          <a:p>
            <a:pPr eaLnBrk="1" hangingPunct="1"/>
            <a:r>
              <a:rPr lang="zh-CN" altLang="en-US" dirty="0"/>
              <a:t>第一届  </a:t>
            </a:r>
            <a:r>
              <a:rPr lang="en-US" altLang="zh-CN" dirty="0"/>
              <a:t>1924</a:t>
            </a:r>
            <a:r>
              <a:rPr lang="zh-CN" altLang="en-US" dirty="0"/>
              <a:t>年 夏蒙尼 冬奥会</a:t>
            </a:r>
            <a:endParaRPr lang="zh-CN" altLang="en-US" dirty="0"/>
          </a:p>
        </p:txBody>
      </p:sp>
      <p:sp>
        <p:nvSpPr>
          <p:cNvPr id="2" name="TextBox 1"/>
          <p:cNvSpPr txBox="1"/>
          <p:nvPr/>
        </p:nvSpPr>
        <p:spPr>
          <a:xfrm>
            <a:off x="707366" y="1190446"/>
            <a:ext cx="3084378"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三、开幕式</a:t>
            </a:r>
            <a:endParaRPr lang="zh-CN" altLang="en-US" sz="2400" dirty="0">
              <a:latin typeface="微软雅黑" panose="020B0503020204020204" pitchFamily="34" charset="-122"/>
              <a:ea typeface="微软雅黑" panose="020B0503020204020204" pitchFamily="34" charset="-122"/>
            </a:endParaRPr>
          </a:p>
        </p:txBody>
      </p:sp>
      <p:sp>
        <p:nvSpPr>
          <p:cNvPr id="9" name="TextBox 1"/>
          <p:cNvSpPr txBox="1">
            <a:spLocks noChangeArrowheads="1"/>
          </p:cNvSpPr>
          <p:nvPr/>
        </p:nvSpPr>
        <p:spPr bwMode="auto">
          <a:xfrm>
            <a:off x="4629565" y="5742206"/>
            <a:ext cx="29536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latin typeface="微软雅黑" panose="020B0503020204020204" pitchFamily="34" charset="-122"/>
                <a:ea typeface="微软雅黑" panose="020B0503020204020204" pitchFamily="34" charset="-122"/>
              </a:rPr>
              <a:t>夏蒙尼冬奥会运动员宣誓图</a:t>
            </a:r>
            <a:endParaRPr lang="zh-CN" altLang="en-US" b="1" dirty="0">
              <a:latin typeface="微软雅黑" panose="020B0503020204020204" pitchFamily="34" charset="-122"/>
              <a:ea typeface="微软雅黑" panose="020B0503020204020204" pitchFamily="34" charset="-122"/>
            </a:endParaRPr>
          </a:p>
        </p:txBody>
      </p:sp>
      <p:pic>
        <p:nvPicPr>
          <p:cNvPr id="2050" name="图片 5" descr="6.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5932" y="1863305"/>
            <a:ext cx="4865376" cy="33002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3046" y="1863305"/>
            <a:ext cx="4868748" cy="33002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2.3">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13355781" y="580846"/>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604" fill="hold"/>
                                        <p:tgtEl>
                                          <p:spTgt spid="4"/>
                                        </p:tgtEl>
                                      </p:cBhvr>
                                    </p:cmd>
                                  </p:childTnLst>
                                </p:cTn>
                              </p:par>
                              <p:par>
                                <p:cTn id="7" presetID="22" presetClass="entr" presetSubtype="4" fill="hold" grpId="0" nodeType="withEffect">
                                  <p:stCondLst>
                                    <p:cond delay="5000"/>
                                  </p:stCondLst>
                                  <p:childTnLst>
                                    <p:set>
                                      <p:cBhvr>
                                        <p:cTn id="8" dur="1" fill="hold">
                                          <p:stCondLst>
                                            <p:cond delay="0"/>
                                          </p:stCondLst>
                                        </p:cTn>
                                        <p:tgtEl>
                                          <p:spTgt spid="3074"/>
                                        </p:tgtEl>
                                        <p:attrNameLst>
                                          <p:attrName>style.visibility</p:attrName>
                                        </p:attrNameLst>
                                      </p:cBhvr>
                                      <p:to>
                                        <p:strVal val="visible"/>
                                      </p:to>
                                    </p:set>
                                    <p:animEffect transition="in" filter="wipe(down)">
                                      <p:cBhvr>
                                        <p:cTn id="9" dur="3000"/>
                                        <p:tgtEl>
                                          <p:spTgt spid="3074"/>
                                        </p:tgtEl>
                                      </p:cBhvr>
                                    </p:animEffect>
                                  </p:childTnLst>
                                </p:cTn>
                              </p:par>
                              <p:par>
                                <p:cTn id="10" presetID="22" presetClass="entr" presetSubtype="4" fill="hold" grpId="0" nodeType="withEffect">
                                  <p:stCondLst>
                                    <p:cond delay="1000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3000"/>
                                        <p:tgtEl>
                                          <p:spTgt spid="2"/>
                                        </p:tgtEl>
                                      </p:cBhvr>
                                    </p:animEffect>
                                  </p:childTnLst>
                                </p:cTn>
                              </p:par>
                              <p:par>
                                <p:cTn id="13" presetID="42" presetClass="entr" presetSubtype="0" fill="hold" nodeType="withEffect">
                                  <p:stCondLst>
                                    <p:cond delay="15000"/>
                                  </p:stCondLst>
                                  <p:childTnLst>
                                    <p:set>
                                      <p:cBhvr>
                                        <p:cTn id="14" dur="1" fill="hold">
                                          <p:stCondLst>
                                            <p:cond delay="0"/>
                                          </p:stCondLst>
                                        </p:cTn>
                                        <p:tgtEl>
                                          <p:spTgt spid="2050"/>
                                        </p:tgtEl>
                                        <p:attrNameLst>
                                          <p:attrName>style.visibility</p:attrName>
                                        </p:attrNameLst>
                                      </p:cBhvr>
                                      <p:to>
                                        <p:strVal val="visible"/>
                                      </p:to>
                                    </p:set>
                                    <p:animEffect transition="in" filter="fade">
                                      <p:cBhvr>
                                        <p:cTn id="15" dur="3000"/>
                                        <p:tgtEl>
                                          <p:spTgt spid="2050"/>
                                        </p:tgtEl>
                                      </p:cBhvr>
                                    </p:animEffect>
                                    <p:anim calcmode="lin" valueType="num">
                                      <p:cBhvr>
                                        <p:cTn id="16" dur="3000" fill="hold"/>
                                        <p:tgtEl>
                                          <p:spTgt spid="2050"/>
                                        </p:tgtEl>
                                        <p:attrNameLst>
                                          <p:attrName>ppt_x</p:attrName>
                                        </p:attrNameLst>
                                      </p:cBhvr>
                                      <p:tavLst>
                                        <p:tav tm="0">
                                          <p:val>
                                            <p:strVal val="#ppt_x"/>
                                          </p:val>
                                        </p:tav>
                                        <p:tav tm="100000">
                                          <p:val>
                                            <p:strVal val="#ppt_x"/>
                                          </p:val>
                                        </p:tav>
                                      </p:tavLst>
                                    </p:anim>
                                    <p:anim calcmode="lin" valueType="num">
                                      <p:cBhvr>
                                        <p:cTn id="17" dur="3000" fill="hold"/>
                                        <p:tgtEl>
                                          <p:spTgt spid="2050"/>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000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3000"/>
                                        <p:tgtEl>
                                          <p:spTgt spid="3"/>
                                        </p:tgtEl>
                                      </p:cBhvr>
                                    </p:animEffect>
                                    <p:anim calcmode="lin" valueType="num">
                                      <p:cBhvr>
                                        <p:cTn id="21" dur="3000" fill="hold"/>
                                        <p:tgtEl>
                                          <p:spTgt spid="3"/>
                                        </p:tgtEl>
                                        <p:attrNameLst>
                                          <p:attrName>ppt_x</p:attrName>
                                        </p:attrNameLst>
                                      </p:cBhvr>
                                      <p:tavLst>
                                        <p:tav tm="0">
                                          <p:val>
                                            <p:strVal val="#ppt_x"/>
                                          </p:val>
                                        </p:tav>
                                        <p:tav tm="100000">
                                          <p:val>
                                            <p:strVal val="#ppt_x"/>
                                          </p:val>
                                        </p:tav>
                                      </p:tavLst>
                                    </p:anim>
                                    <p:anim calcmode="lin" valueType="num">
                                      <p:cBhvr>
                                        <p:cTn id="22" dur="3000" fill="hold"/>
                                        <p:tgtEl>
                                          <p:spTgt spid="3"/>
                                        </p:tgtEl>
                                        <p:attrNameLst>
                                          <p:attrName>ppt_y</p:attrName>
                                        </p:attrNameLst>
                                      </p:cBhvr>
                                      <p:tavLst>
                                        <p:tav tm="0">
                                          <p:val>
                                            <p:strVal val="#ppt_y+.1"/>
                                          </p:val>
                                        </p:tav>
                                        <p:tav tm="100000">
                                          <p:val>
                                            <p:strVal val="#ppt_y"/>
                                          </p:val>
                                        </p:tav>
                                      </p:tavLst>
                                    </p:anim>
                                  </p:childTnLst>
                                </p:cTn>
                              </p:par>
                              <p:par>
                                <p:cTn id="23" presetID="22" presetClass="entr" presetSubtype="4" fill="hold" grpId="0" nodeType="withEffect">
                                  <p:stCondLst>
                                    <p:cond delay="2300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3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6" fill="hold" display="0">
                  <p:stCondLst>
                    <p:cond delay="indefinite"/>
                  </p:stCondLst>
                  <p:endCondLst>
                    <p:cond evt="onStopAudio" delay="0">
                      <p:tgtEl>
                        <p:sldTgt/>
                      </p:tgtEl>
                    </p:cond>
                  </p:endCondLst>
                </p:cTn>
                <p:tgtEl>
                  <p:spTgt spid="4"/>
                </p:tgtEl>
              </p:cMediaNode>
            </p:audio>
          </p:childTnLst>
        </p:cTn>
      </p:par>
    </p:tnLst>
    <p:bldLst>
      <p:bldP spid="3074" grpId="0"/>
      <p:bldP spid="2"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422275" y="-47387"/>
            <a:ext cx="10515600" cy="1325563"/>
          </a:xfrm>
        </p:spPr>
        <p:txBody>
          <a:bodyPr>
            <a:normAutofit/>
          </a:bodyPr>
          <a:lstStyle/>
          <a:p>
            <a:pPr eaLnBrk="1" hangingPunct="1"/>
            <a:r>
              <a:rPr lang="zh-CN" altLang="en-US" dirty="0"/>
              <a:t>第一届  </a:t>
            </a:r>
            <a:r>
              <a:rPr lang="en-US" altLang="zh-CN" dirty="0"/>
              <a:t>1924</a:t>
            </a:r>
            <a:r>
              <a:rPr lang="zh-CN" altLang="en-US" dirty="0"/>
              <a:t>年 夏蒙尼 冬奥会</a:t>
            </a:r>
            <a:endParaRPr lang="zh-CN" altLang="en-US" dirty="0"/>
          </a:p>
        </p:txBody>
      </p:sp>
      <p:sp>
        <p:nvSpPr>
          <p:cNvPr id="2" name="TextBox 1"/>
          <p:cNvSpPr txBox="1"/>
          <p:nvPr/>
        </p:nvSpPr>
        <p:spPr>
          <a:xfrm>
            <a:off x="707366" y="1190446"/>
            <a:ext cx="3084378"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四、赛事简况</a:t>
            </a:r>
            <a:endParaRPr lang="zh-CN" altLang="en-US" sz="2400" dirty="0">
              <a:latin typeface="微软雅黑" panose="020B0503020204020204" pitchFamily="34" charset="-122"/>
              <a:ea typeface="微软雅黑" panose="020B0503020204020204" pitchFamily="34" charset="-122"/>
            </a:endParaRPr>
          </a:p>
        </p:txBody>
      </p:sp>
      <p:sp>
        <p:nvSpPr>
          <p:cNvPr id="9" name="TextBox 1"/>
          <p:cNvSpPr txBox="1">
            <a:spLocks noChangeArrowheads="1"/>
          </p:cNvSpPr>
          <p:nvPr/>
        </p:nvSpPr>
        <p:spPr bwMode="auto">
          <a:xfrm>
            <a:off x="7148372" y="5853392"/>
            <a:ext cx="33013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latin typeface="微软雅黑" panose="020B0503020204020204" pitchFamily="34" charset="-122"/>
                <a:ea typeface="微软雅黑" panose="020B0503020204020204" pitchFamily="34" charset="-122"/>
              </a:rPr>
              <a:t>夏蒙尼冬奥会花样滑冰项目</a:t>
            </a:r>
            <a:endParaRPr lang="zh-CN" altLang="en-US" b="1" dirty="0">
              <a:latin typeface="微软雅黑" panose="020B0503020204020204" pitchFamily="34" charset="-122"/>
              <a:ea typeface="微软雅黑" panose="020B0503020204020204" pitchFamily="34" charset="-122"/>
            </a:endParaRPr>
          </a:p>
        </p:txBody>
      </p:sp>
      <p:pic>
        <p:nvPicPr>
          <p:cNvPr id="3" name="图片 6" descr="7.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00900" y="2860546"/>
            <a:ext cx="3946398" cy="286519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1174177" y="2236025"/>
            <a:ext cx="1489511" cy="412934"/>
          </a:xfrm>
          <a:prstGeom prst="rect">
            <a:avLst/>
          </a:prstGeom>
        </p:spPr>
        <p:txBody>
          <a:bodyPr wrap="none">
            <a:spAutoFit/>
          </a:bodyPr>
          <a:lstStyle/>
          <a:p>
            <a:pPr algn="ctr">
              <a:lnSpc>
                <a:spcPts val="2500"/>
              </a:lnSpc>
            </a:pP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项目介绍</a:t>
            </a:r>
            <a:endPar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5379" y="2860545"/>
            <a:ext cx="4335518" cy="286519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
          <p:cNvSpPr txBox="1">
            <a:spLocks noChangeArrowheads="1"/>
          </p:cNvSpPr>
          <p:nvPr/>
        </p:nvSpPr>
        <p:spPr bwMode="auto">
          <a:xfrm>
            <a:off x="2407215" y="5853392"/>
            <a:ext cx="33013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latin typeface="微软雅黑" panose="020B0503020204020204" pitchFamily="34" charset="-122"/>
                <a:ea typeface="微软雅黑" panose="020B0503020204020204" pitchFamily="34" charset="-122"/>
              </a:rPr>
              <a:t>夏蒙尼冬奥会冰球项目</a:t>
            </a:r>
            <a:endParaRPr lang="zh-CN" altLang="en-US" b="1" dirty="0">
              <a:latin typeface="微软雅黑" panose="020B0503020204020204" pitchFamily="34" charset="-122"/>
              <a:ea typeface="微软雅黑" panose="020B0503020204020204" pitchFamily="34" charset="-122"/>
            </a:endParaRPr>
          </a:p>
        </p:txBody>
      </p:sp>
      <p:sp>
        <p:nvSpPr>
          <p:cNvPr id="11" name="矩形 10"/>
          <p:cNvSpPr/>
          <p:nvPr/>
        </p:nvSpPr>
        <p:spPr>
          <a:xfrm>
            <a:off x="1173491" y="1744261"/>
            <a:ext cx="1489511" cy="412934"/>
          </a:xfrm>
          <a:prstGeom prst="rect">
            <a:avLst/>
          </a:prstGeom>
        </p:spPr>
        <p:txBody>
          <a:bodyPr wrap="none">
            <a:spAutoFit/>
          </a:bodyPr>
          <a:lstStyle/>
          <a:p>
            <a:pPr algn="ctr">
              <a:lnSpc>
                <a:spcPts val="2500"/>
              </a:lnSpc>
            </a:pP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参赛国家</a:t>
            </a:r>
            <a:endPar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2.4.1">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13901340" y="615394"/>
            <a:ext cx="609600" cy="609600"/>
          </a:xfrm>
          <a:prstGeom prst="rect">
            <a:avLst/>
          </a:prstGeom>
        </p:spPr>
      </p:pic>
      <p:pic>
        <p:nvPicPr>
          <p:cNvPr id="5" name="2.4.2">
            <a:hlinkClick r:id="" action="ppaction://media"/>
          </p:cNvPr>
          <p:cNvPicPr>
            <a:picLocks noChangeAspect="1"/>
          </p:cNvPicPr>
          <p:nvPr>
            <a:audioFile r:link="rId6"/>
            <p:extLst>
              <p:ext uri="{DAA4B4D4-6D71-4841-9C94-3DE7FCFB9230}">
                <p14:media xmlns:p14="http://schemas.microsoft.com/office/powerpoint/2010/main" r:embed="rId7"/>
              </p:ext>
            </p:extLst>
          </p:nvPr>
        </p:nvPicPr>
        <p:blipFill>
          <a:blip r:embed="rId5"/>
          <a:stretch>
            <a:fillRect/>
          </a:stretch>
        </p:blipFill>
        <p:spPr>
          <a:xfrm>
            <a:off x="13901340" y="1832892"/>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616" fill="hold"/>
                                        <p:tgtEl>
                                          <p:spTgt spid="4"/>
                                        </p:tgtEl>
                                      </p:cBhvr>
                                    </p:cmd>
                                  </p:childTnLst>
                                </p:cTn>
                              </p:par>
                              <p:par>
                                <p:cTn id="7" presetID="42" presetClass="entr" presetSubtype="0" fill="hold" grpId="0" nodeType="withEffect">
                                  <p:stCondLst>
                                    <p:cond delay="2000"/>
                                  </p:stCondLst>
                                  <p:childTnLst>
                                    <p:set>
                                      <p:cBhvr>
                                        <p:cTn id="8" dur="1" fill="hold">
                                          <p:stCondLst>
                                            <p:cond delay="0"/>
                                          </p:stCondLst>
                                        </p:cTn>
                                        <p:tgtEl>
                                          <p:spTgt spid="3074"/>
                                        </p:tgtEl>
                                        <p:attrNameLst>
                                          <p:attrName>style.visibility</p:attrName>
                                        </p:attrNameLst>
                                      </p:cBhvr>
                                      <p:to>
                                        <p:strVal val="visible"/>
                                      </p:to>
                                    </p:set>
                                    <p:animEffect transition="in" filter="fade">
                                      <p:cBhvr>
                                        <p:cTn id="9" dur="4000"/>
                                        <p:tgtEl>
                                          <p:spTgt spid="3074"/>
                                        </p:tgtEl>
                                      </p:cBhvr>
                                    </p:animEffect>
                                    <p:anim calcmode="lin" valueType="num">
                                      <p:cBhvr>
                                        <p:cTn id="10" dur="4000" fill="hold"/>
                                        <p:tgtEl>
                                          <p:spTgt spid="3074"/>
                                        </p:tgtEl>
                                        <p:attrNameLst>
                                          <p:attrName>ppt_x</p:attrName>
                                        </p:attrNameLst>
                                      </p:cBhvr>
                                      <p:tavLst>
                                        <p:tav tm="0">
                                          <p:val>
                                            <p:strVal val="#ppt_x"/>
                                          </p:val>
                                        </p:tav>
                                        <p:tav tm="100000">
                                          <p:val>
                                            <p:strVal val="#ppt_x"/>
                                          </p:val>
                                        </p:tav>
                                      </p:tavLst>
                                    </p:anim>
                                    <p:anim calcmode="lin" valueType="num">
                                      <p:cBhvr>
                                        <p:cTn id="11" dur="4000" fill="hold"/>
                                        <p:tgtEl>
                                          <p:spTgt spid="3074"/>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800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0"/>
                                        <p:tgtEl>
                                          <p:spTgt spid="2"/>
                                        </p:tgtEl>
                                      </p:cBhvr>
                                    </p:animEffect>
                                    <p:anim calcmode="lin" valueType="num">
                                      <p:cBhvr>
                                        <p:cTn id="15" dur="5000" fill="hold"/>
                                        <p:tgtEl>
                                          <p:spTgt spid="2"/>
                                        </p:tgtEl>
                                        <p:attrNameLst>
                                          <p:attrName>ppt_x</p:attrName>
                                        </p:attrNameLst>
                                      </p:cBhvr>
                                      <p:tavLst>
                                        <p:tav tm="0">
                                          <p:val>
                                            <p:strVal val="#ppt_x"/>
                                          </p:val>
                                        </p:tav>
                                        <p:tav tm="100000">
                                          <p:val>
                                            <p:strVal val="#ppt_x"/>
                                          </p:val>
                                        </p:tav>
                                      </p:tavLst>
                                    </p:anim>
                                    <p:anim calcmode="lin" valueType="num">
                                      <p:cBhvr>
                                        <p:cTn id="16" dur="5000" fill="hold"/>
                                        <p:tgtEl>
                                          <p:spTgt spid="2"/>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130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0"/>
                                        <p:tgtEl>
                                          <p:spTgt spid="11"/>
                                        </p:tgtEl>
                                      </p:cBhvr>
                                    </p:animEffect>
                                    <p:anim calcmode="lin" valueType="num">
                                      <p:cBhvr>
                                        <p:cTn id="20" dur="5000" fill="hold"/>
                                        <p:tgtEl>
                                          <p:spTgt spid="11"/>
                                        </p:tgtEl>
                                        <p:attrNameLst>
                                          <p:attrName>ppt_x</p:attrName>
                                        </p:attrNameLst>
                                      </p:cBhvr>
                                      <p:tavLst>
                                        <p:tav tm="0">
                                          <p:val>
                                            <p:strVal val="#ppt_x"/>
                                          </p:val>
                                        </p:tav>
                                        <p:tav tm="100000">
                                          <p:val>
                                            <p:strVal val="#ppt_x"/>
                                          </p:val>
                                        </p:tav>
                                      </p:tavLst>
                                    </p:anim>
                                    <p:anim calcmode="lin" valueType="num">
                                      <p:cBhvr>
                                        <p:cTn id="21" dur="5000" fill="hold"/>
                                        <p:tgtEl>
                                          <p:spTgt spid="11"/>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1800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0"/>
                                        <p:tgtEl>
                                          <p:spTgt spid="10"/>
                                        </p:tgtEl>
                                      </p:cBhvr>
                                    </p:animEffect>
                                    <p:anim calcmode="lin" valueType="num">
                                      <p:cBhvr>
                                        <p:cTn id="25" dur="5000" fill="hold"/>
                                        <p:tgtEl>
                                          <p:spTgt spid="10"/>
                                        </p:tgtEl>
                                        <p:attrNameLst>
                                          <p:attrName>ppt_x</p:attrName>
                                        </p:attrNameLst>
                                      </p:cBhvr>
                                      <p:tavLst>
                                        <p:tav tm="0">
                                          <p:val>
                                            <p:strVal val="#ppt_x"/>
                                          </p:val>
                                        </p:tav>
                                        <p:tav tm="100000">
                                          <p:val>
                                            <p:strVal val="#ppt_x"/>
                                          </p:val>
                                        </p:tav>
                                      </p:tavLst>
                                    </p:anim>
                                    <p:anim calcmode="lin" valueType="num">
                                      <p:cBhvr>
                                        <p:cTn id="26" dur="5000" fill="hold"/>
                                        <p:tgtEl>
                                          <p:spTgt spid="10"/>
                                        </p:tgtEl>
                                        <p:attrNameLst>
                                          <p:attrName>ppt_y</p:attrName>
                                        </p:attrNameLst>
                                      </p:cBhvr>
                                      <p:tavLst>
                                        <p:tav tm="0">
                                          <p:val>
                                            <p:strVal val="#ppt_y+.1"/>
                                          </p:val>
                                        </p:tav>
                                        <p:tav tm="100000">
                                          <p:val>
                                            <p:strVal val="#ppt_y"/>
                                          </p:val>
                                        </p:tav>
                                      </p:tavLst>
                                    </p:anim>
                                  </p:childTnLst>
                                </p:cTn>
                              </p:par>
                              <p:par>
                                <p:cTn id="27" presetID="22" presetClass="entr" presetSubtype="4" fill="hold" nodeType="withEffect">
                                  <p:stCondLst>
                                    <p:cond delay="24000"/>
                                  </p:stCondLst>
                                  <p:childTnLst>
                                    <p:set>
                                      <p:cBhvr>
                                        <p:cTn id="28" dur="1" fill="hold">
                                          <p:stCondLst>
                                            <p:cond delay="0"/>
                                          </p:stCondLst>
                                        </p:cTn>
                                        <p:tgtEl>
                                          <p:spTgt spid="2052"/>
                                        </p:tgtEl>
                                        <p:attrNameLst>
                                          <p:attrName>style.visibility</p:attrName>
                                        </p:attrNameLst>
                                      </p:cBhvr>
                                      <p:to>
                                        <p:strVal val="visible"/>
                                      </p:to>
                                    </p:set>
                                    <p:animEffect transition="in" filter="wipe(down)">
                                      <p:cBhvr>
                                        <p:cTn id="29" dur="7000"/>
                                        <p:tgtEl>
                                          <p:spTgt spid="2052"/>
                                        </p:tgtEl>
                                      </p:cBhvr>
                                    </p:animEffect>
                                  </p:childTnLst>
                                </p:cTn>
                              </p:par>
                              <p:par>
                                <p:cTn id="30" presetID="42" presetClass="entr" presetSubtype="0" fill="hold" grpId="0" nodeType="withEffect">
                                  <p:stCondLst>
                                    <p:cond delay="350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7000"/>
                                        <p:tgtEl>
                                          <p:spTgt spid="13"/>
                                        </p:tgtEl>
                                      </p:cBhvr>
                                    </p:animEffect>
                                    <p:anim calcmode="lin" valueType="num">
                                      <p:cBhvr>
                                        <p:cTn id="33" dur="7000" fill="hold"/>
                                        <p:tgtEl>
                                          <p:spTgt spid="13"/>
                                        </p:tgtEl>
                                        <p:attrNameLst>
                                          <p:attrName>ppt_x</p:attrName>
                                        </p:attrNameLst>
                                      </p:cBhvr>
                                      <p:tavLst>
                                        <p:tav tm="0">
                                          <p:val>
                                            <p:strVal val="#ppt_x"/>
                                          </p:val>
                                        </p:tav>
                                        <p:tav tm="100000">
                                          <p:val>
                                            <p:strVal val="#ppt_x"/>
                                          </p:val>
                                        </p:tav>
                                      </p:tavLst>
                                    </p:anim>
                                    <p:anim calcmode="lin" valueType="num">
                                      <p:cBhvr>
                                        <p:cTn id="34" dur="7000" fill="hold"/>
                                        <p:tgtEl>
                                          <p:spTgt spid="13"/>
                                        </p:tgtEl>
                                        <p:attrNameLst>
                                          <p:attrName>ppt_y</p:attrName>
                                        </p:attrNameLst>
                                      </p:cBhvr>
                                      <p:tavLst>
                                        <p:tav tm="0">
                                          <p:val>
                                            <p:strVal val="#ppt_y+.1"/>
                                          </p:val>
                                        </p:tav>
                                        <p:tav tm="100000">
                                          <p:val>
                                            <p:strVal val="#ppt_y"/>
                                          </p:val>
                                        </p:tav>
                                      </p:tavLst>
                                    </p:anim>
                                  </p:childTnLst>
                                </p:cTn>
                              </p:par>
                              <p:par>
                                <p:cTn id="35" presetID="22" presetClass="entr" presetSubtype="4" fill="hold" nodeType="withEffect">
                                  <p:stCondLst>
                                    <p:cond delay="45000"/>
                                  </p:stCondLst>
                                  <p:childTnLst>
                                    <p:set>
                                      <p:cBhvr>
                                        <p:cTn id="36" dur="1" fill="hold">
                                          <p:stCondLst>
                                            <p:cond delay="0"/>
                                          </p:stCondLst>
                                        </p:cTn>
                                        <p:tgtEl>
                                          <p:spTgt spid="3"/>
                                        </p:tgtEl>
                                        <p:attrNameLst>
                                          <p:attrName>style.visibility</p:attrName>
                                        </p:attrNameLst>
                                      </p:cBhvr>
                                      <p:to>
                                        <p:strVal val="visible"/>
                                      </p:to>
                                    </p:set>
                                    <p:animEffect transition="in" filter="wipe(down)">
                                      <p:cBhvr>
                                        <p:cTn id="37" dur="7000"/>
                                        <p:tgtEl>
                                          <p:spTgt spid="3"/>
                                        </p:tgtEl>
                                      </p:cBhvr>
                                    </p:animEffect>
                                  </p:childTnLst>
                                </p:cTn>
                              </p:par>
                              <p:par>
                                <p:cTn id="38" presetID="42" presetClass="entr" presetSubtype="0" fill="hold" grpId="0" nodeType="withEffect">
                                  <p:stCondLst>
                                    <p:cond delay="5400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7000"/>
                                        <p:tgtEl>
                                          <p:spTgt spid="9"/>
                                        </p:tgtEl>
                                      </p:cBhvr>
                                    </p:animEffect>
                                    <p:anim calcmode="lin" valueType="num">
                                      <p:cBhvr>
                                        <p:cTn id="41" dur="7000" fill="hold"/>
                                        <p:tgtEl>
                                          <p:spTgt spid="9"/>
                                        </p:tgtEl>
                                        <p:attrNameLst>
                                          <p:attrName>ppt_x</p:attrName>
                                        </p:attrNameLst>
                                      </p:cBhvr>
                                      <p:tavLst>
                                        <p:tav tm="0">
                                          <p:val>
                                            <p:strVal val="#ppt_x"/>
                                          </p:val>
                                        </p:tav>
                                        <p:tav tm="100000">
                                          <p:val>
                                            <p:strVal val="#ppt_x"/>
                                          </p:val>
                                        </p:tav>
                                      </p:tavLst>
                                    </p:anim>
                                    <p:anim calcmode="lin" valueType="num">
                                      <p:cBhvr>
                                        <p:cTn id="42" dur="7000" fill="hold"/>
                                        <p:tgtEl>
                                          <p:spTgt spid="9"/>
                                        </p:tgtEl>
                                        <p:attrNameLst>
                                          <p:attrName>ppt_y</p:attrName>
                                        </p:attrNameLst>
                                      </p:cBhvr>
                                      <p:tavLst>
                                        <p:tav tm="0">
                                          <p:val>
                                            <p:strVal val="#ppt_y+.1"/>
                                          </p:val>
                                        </p:tav>
                                        <p:tav tm="100000">
                                          <p:val>
                                            <p:strVal val="#ppt_y"/>
                                          </p:val>
                                        </p:tav>
                                      </p:tavLst>
                                    </p:anim>
                                  </p:childTnLst>
                                </p:cTn>
                              </p:par>
                              <p:par>
                                <p:cTn id="43" presetID="1" presetClass="mediacall" presetSubtype="0" fill="hold" nodeType="withEffect">
                                  <p:stCondLst>
                                    <p:cond delay="32650"/>
                                  </p:stCondLst>
                                  <p:childTnLst>
                                    <p:cmd type="call" cmd="playFrom(0.0)">
                                      <p:cBhvr>
                                        <p:cTn id="44" dur="304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5" fill="hold" display="0">
                  <p:stCondLst>
                    <p:cond delay="indefinite"/>
                  </p:stCondLst>
                  <p:endCondLst>
                    <p:cond evt="onStopAudio" delay="0">
                      <p:tgtEl>
                        <p:sldTgt/>
                      </p:tgtEl>
                    </p:cond>
                  </p:endCondLst>
                </p:cTn>
                <p:tgtEl>
                  <p:spTgt spid="4"/>
                </p:tgtEl>
              </p:cMediaNode>
            </p:audio>
            <p:audio>
              <p:cMediaNode vol="80000">
                <p:cTn id="46" fill="hold" display="0">
                  <p:stCondLst>
                    <p:cond delay="indefinite"/>
                  </p:stCondLst>
                  <p:endCondLst>
                    <p:cond evt="onStopAudio" delay="0">
                      <p:tgtEl>
                        <p:sldTgt/>
                      </p:tgtEl>
                    </p:cond>
                  </p:endCondLst>
                </p:cTn>
                <p:tgtEl>
                  <p:spTgt spid="5"/>
                </p:tgtEl>
              </p:cMediaNode>
            </p:audio>
          </p:childTnLst>
        </p:cTn>
      </p:par>
    </p:tnLst>
    <p:bldLst>
      <p:bldP spid="3074" grpId="0"/>
      <p:bldP spid="2" grpId="0"/>
      <p:bldP spid="9" grpId="0"/>
      <p:bldP spid="10" grpId="0"/>
      <p:bldP spid="13"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947587" y="1448967"/>
            <a:ext cx="1489510" cy="412934"/>
          </a:xfrm>
          <a:prstGeom prst="rect">
            <a:avLst/>
          </a:prstGeom>
        </p:spPr>
        <p:txBody>
          <a:bodyPr wrap="none">
            <a:spAutoFit/>
          </a:bodyPr>
          <a:lstStyle/>
          <a:p>
            <a:pPr algn="ctr">
              <a:lnSpc>
                <a:spcPts val="2500"/>
              </a:lnSpc>
            </a:pP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·成绩之最</a:t>
            </a:r>
            <a:endPar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Rectangle 2"/>
          <p:cNvSpPr txBox="1">
            <a:spLocks noChangeArrowheads="1"/>
          </p:cNvSpPr>
          <p:nvPr/>
        </p:nvSpPr>
        <p:spPr>
          <a:xfrm>
            <a:off x="277896" y="-9551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第一届  </a:t>
            </a:r>
            <a:r>
              <a:rPr lang="en-US" altLang="zh-CN" dirty="0"/>
              <a:t>1924</a:t>
            </a:r>
            <a:r>
              <a:rPr lang="zh-CN" altLang="en-US" dirty="0"/>
              <a:t>年 夏蒙尼 冬奥会</a:t>
            </a:r>
            <a:endParaRPr lang="zh-CN" altLang="en-US" dirty="0"/>
          </a:p>
        </p:txBody>
      </p:sp>
      <p:pic>
        <p:nvPicPr>
          <p:cNvPr id="5" name="2.5.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3154526" y="812715"/>
            <a:ext cx="609600" cy="609600"/>
          </a:xfrm>
          <a:prstGeom prst="rect">
            <a:avLst/>
          </a:prstGeom>
        </p:spPr>
      </p:pic>
      <p:pic>
        <p:nvPicPr>
          <p:cNvPr id="7" name="2.5.2">
            <a:hlinkClick r:id="" action="ppaction://media"/>
          </p:cNvPr>
          <p:cNvPicPr>
            <a:picLocks noChangeAspect="1"/>
          </p:cNvPicPr>
          <p:nvPr>
            <a:audioFile r:link="rId4"/>
            <p:extLst>
              <p:ext uri="{DAA4B4D4-6D71-4841-9C94-3DE7FCFB9230}">
                <p14:media xmlns:p14="http://schemas.microsoft.com/office/powerpoint/2010/main" r:embed="rId5"/>
              </p:ext>
            </p:extLst>
          </p:nvPr>
        </p:nvPicPr>
        <p:blipFill>
          <a:blip r:embed="rId3"/>
          <a:stretch>
            <a:fillRect/>
          </a:stretch>
        </p:blipFill>
        <p:spPr>
          <a:xfrm>
            <a:off x="13154526" y="2089485"/>
            <a:ext cx="609600" cy="609600"/>
          </a:xfrm>
          <a:prstGeom prst="rect">
            <a:avLst/>
          </a:prstGeom>
        </p:spPr>
      </p:pic>
      <p:pic>
        <p:nvPicPr>
          <p:cNvPr id="9" name="图片 8"/>
          <p:cNvPicPr>
            <a:picLocks noChangeAspect="1"/>
          </p:cNvPicPr>
          <p:nvPr/>
        </p:nvPicPr>
        <p:blipFill>
          <a:blip r:embed="rId6"/>
          <a:stretch>
            <a:fillRect/>
          </a:stretch>
        </p:blipFill>
        <p:spPr>
          <a:xfrm>
            <a:off x="2273300" y="2089785"/>
            <a:ext cx="7083425" cy="34137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29579">
        <p:fade/>
      </p:transition>
    </mc:Choice>
    <mc:Fallback>
      <p:transition spd="med" advTm="2957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516" fill="hold"/>
                                        <p:tgtEl>
                                          <p:spTgt spid="5"/>
                                        </p:tgtEl>
                                      </p:cBhvr>
                                    </p:cmd>
                                  </p:childTnLst>
                                </p:cTn>
                              </p:par>
                              <p:par>
                                <p:cTn id="7" presetID="22" presetClass="entr" presetSubtype="8"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wipe(left)">
                                      <p:cBhvr>
                                        <p:cTn id="9" dur="6500"/>
                                        <p:tgtEl>
                                          <p:spTgt spid="10"/>
                                        </p:tgtEl>
                                      </p:cBhvr>
                                    </p:animEffect>
                                  </p:childTnLst>
                                </p:cTn>
                              </p:par>
                              <p:par>
                                <p:cTn id="10" presetID="22" presetClass="entr" presetSubtype="8" fill="hold" grpId="0" nodeType="withEffect">
                                  <p:stCondLst>
                                    <p:cond delay="50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500"/>
                                        <p:tgtEl>
                                          <p:spTgt spid="3"/>
                                        </p:tgtEl>
                                      </p:cBhvr>
                                    </p:animEffect>
                                  </p:childTnLst>
                                </p:cTn>
                              </p:par>
                              <p:par>
                                <p:cTn id="13" presetID="1" presetClass="mediacall" presetSubtype="0" fill="hold" nodeType="withEffect">
                                  <p:stCondLst>
                                    <p:cond delay="34000"/>
                                  </p:stCondLst>
                                  <p:childTnLst>
                                    <p:cmd type="call" cmd="playFrom(0.0)">
                                      <p:cBhvr>
                                        <p:cTn id="14" dur="2127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5"/>
                </p:tgtEl>
              </p:cMediaNode>
            </p:audio>
            <p:audio>
              <p:cMediaNode vol="80000">
                <p:cTn id="16" fill="hold" display="0">
                  <p:stCondLst>
                    <p:cond delay="indefinite"/>
                  </p:stCondLst>
                  <p:endCondLst>
                    <p:cond evt="onStopAudio" delay="0">
                      <p:tgtEl>
                        <p:sldTgt/>
                      </p:tgtEl>
                    </p:cond>
                  </p:endCondLst>
                </p:cTn>
                <p:tgtEl>
                  <p:spTgt spid="7"/>
                </p:tgtEl>
              </p:cMediaNode>
            </p:audio>
          </p:childTnLst>
        </p:cTn>
      </p:par>
    </p:tnLst>
    <p:bldLst>
      <p:bldP spid="3"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18672" y="1690688"/>
            <a:ext cx="2954655" cy="442622"/>
          </a:xfrm>
          <a:prstGeom prst="rect">
            <a:avLst/>
          </a:prstGeom>
        </p:spPr>
        <p:txBody>
          <a:bodyPr wrap="none">
            <a:spAutoFit/>
          </a:bodyPr>
          <a:lstStyle/>
          <a:p>
            <a:pPr algn="ctr">
              <a:lnSpc>
                <a:spcPts val="2500"/>
              </a:lnSpc>
              <a:spcAft>
                <a:spcPts val="0"/>
              </a:spcAft>
            </a:pPr>
            <a:r>
              <a:rPr lang="zh-CN" altLang="zh-CN" sz="3600" b="1" kern="100" dirty="0">
                <a:latin typeface="微软雅黑" panose="020B0503020204020204" pitchFamily="34" charset="-122"/>
                <a:ea typeface="微软雅黑" panose="020B0503020204020204" pitchFamily="34" charset="-122"/>
                <a:cs typeface="Times New Roman" panose="02020603050405020304" pitchFamily="18" charset="0"/>
              </a:rPr>
              <a:t>五、幕后故事</a:t>
            </a:r>
            <a:endParaRPr lang="zh-CN" altLang="zh-CN" sz="14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838200" y="2430963"/>
            <a:ext cx="1707519" cy="418256"/>
          </a:xfrm>
          <a:prstGeom prst="rect">
            <a:avLst/>
          </a:prstGeom>
        </p:spPr>
        <p:txBody>
          <a:bodyPr wrap="none">
            <a:spAutoFit/>
          </a:bodyPr>
          <a:lstStyle/>
          <a:p>
            <a:pPr>
              <a:lnSpc>
                <a:spcPts val="2500"/>
              </a:lnSpc>
            </a:pP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rPr>
              <a:t>·奥运正名</a:t>
            </a:r>
            <a:endPar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矩形 5"/>
          <p:cNvSpPr/>
          <p:nvPr/>
        </p:nvSpPr>
        <p:spPr>
          <a:xfrm>
            <a:off x="868601" y="2918083"/>
            <a:ext cx="7814481" cy="646331"/>
          </a:xfrm>
          <a:prstGeom prst="rect">
            <a:avLst/>
          </a:prstGeom>
        </p:spPr>
        <p:txBody>
          <a:bodyPr wrap="square">
            <a:spAutoFit/>
          </a:bodyPr>
          <a:lstStyle/>
          <a:p>
            <a:pPr indent="457200"/>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第一届冬季奥运会在召开期间的正式名称是</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第八届奥林匹亚德冬季体育周。</a:t>
            </a:r>
            <a:endParaRPr lang="zh-CN" altLang="en-US" dirty="0">
              <a:latin typeface="微软雅黑" panose="020B0503020204020204" pitchFamily="34" charset="-122"/>
              <a:ea typeface="微软雅黑" panose="020B0503020204020204" pitchFamily="34" charset="-122"/>
            </a:endParaRPr>
          </a:p>
        </p:txBody>
      </p:sp>
      <p:sp>
        <p:nvSpPr>
          <p:cNvPr id="7" name="矩形 6"/>
          <p:cNvSpPr/>
          <p:nvPr/>
        </p:nvSpPr>
        <p:spPr>
          <a:xfrm>
            <a:off x="838200" y="3661427"/>
            <a:ext cx="2784737" cy="418256"/>
          </a:xfrm>
          <a:prstGeom prst="rect">
            <a:avLst/>
          </a:prstGeom>
        </p:spPr>
        <p:txBody>
          <a:bodyPr wrap="none">
            <a:spAutoFit/>
          </a:bodyPr>
          <a:lstStyle/>
          <a:p>
            <a:pPr>
              <a:lnSpc>
                <a:spcPts val="2500"/>
              </a:lnSpc>
            </a:pP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rPr>
              <a:t>·迟到的颁奖仪式</a:t>
            </a:r>
            <a:endPar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矩形 7"/>
          <p:cNvSpPr/>
          <p:nvPr/>
        </p:nvSpPr>
        <p:spPr>
          <a:xfrm>
            <a:off x="767575" y="4349187"/>
            <a:ext cx="7702193" cy="733534"/>
          </a:xfrm>
          <a:prstGeom prst="rect">
            <a:avLst/>
          </a:prstGeom>
        </p:spPr>
        <p:txBody>
          <a:bodyPr wrap="square">
            <a:spAutoFit/>
          </a:bodyPr>
          <a:lstStyle/>
          <a:p>
            <a:pPr indent="457200">
              <a:lnSpc>
                <a:spcPts val="2500"/>
              </a:lnSpc>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夏蒙尼冬奥会的颁奖仪式定在闭幕式上顾拜且演讲之前举行，使得一些已经离开的运动员无法领奖，而改由获奖运动员的队友代为领奖。</a:t>
            </a:r>
            <a:endPar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矩形 8"/>
          <p:cNvSpPr/>
          <p:nvPr/>
        </p:nvSpPr>
        <p:spPr>
          <a:xfrm>
            <a:off x="838200" y="5104254"/>
            <a:ext cx="2425664" cy="418256"/>
          </a:xfrm>
          <a:prstGeom prst="rect">
            <a:avLst/>
          </a:prstGeom>
        </p:spPr>
        <p:txBody>
          <a:bodyPr wrap="none">
            <a:spAutoFit/>
          </a:bodyPr>
          <a:lstStyle/>
          <a:p>
            <a:pPr>
              <a:lnSpc>
                <a:spcPts val="2500"/>
              </a:lnSpc>
            </a:pP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rPr>
              <a:t>·首位冬奥冠军</a:t>
            </a:r>
            <a:endPar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矩形 9"/>
          <p:cNvSpPr/>
          <p:nvPr/>
        </p:nvSpPr>
        <p:spPr>
          <a:xfrm>
            <a:off x="956900" y="5564127"/>
            <a:ext cx="7613894" cy="1200329"/>
          </a:xfrm>
          <a:prstGeom prst="rect">
            <a:avLst/>
          </a:prstGeom>
        </p:spPr>
        <p:txBody>
          <a:bodyPr wrap="square">
            <a:spAutoFit/>
          </a:bodyPr>
          <a:lstStyle/>
          <a:p>
            <a:pPr indent="457200"/>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美国运动员查尔斯。朱特劳在法国夏蒙尼冬奥会上的男子</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500</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米速度滑冰比赛中夺冠。</a:t>
            </a:r>
            <a:r>
              <a:rPr lang="zh-CN" altLang="zh-CN" dirty="0">
                <a:latin typeface="微软雅黑" panose="020B0503020204020204" pitchFamily="34" charset="-122"/>
                <a:ea typeface="微软雅黑" panose="020B0503020204020204" pitchFamily="34" charset="-122"/>
              </a:rPr>
              <a:t>该项目是夏蒙尼冬奥会决出的第一个项目，他也因此成为冬季奥运会历史上的首金得主。</a:t>
            </a:r>
            <a:endParaRPr lang="zh-CN" altLang="zh-CN" dirty="0">
              <a:latin typeface="微软雅黑" panose="020B0503020204020204" pitchFamily="34" charset="-122"/>
              <a:ea typeface="微软雅黑" panose="020B0503020204020204" pitchFamily="34" charset="-122"/>
            </a:endParaRPr>
          </a:p>
          <a:p>
            <a:pPr indent="457200"/>
            <a:endParaRPr lang="zh-CN" altLang="en-US" dirty="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097747" y="2725158"/>
            <a:ext cx="2540000" cy="3295957"/>
          </a:xfrm>
          <a:prstGeom prst="rect">
            <a:avLst/>
          </a:prstGeom>
        </p:spPr>
      </p:pic>
      <p:sp>
        <p:nvSpPr>
          <p:cNvPr id="12" name="文本框 11"/>
          <p:cNvSpPr txBox="1"/>
          <p:nvPr/>
        </p:nvSpPr>
        <p:spPr>
          <a:xfrm>
            <a:off x="9401033" y="6164291"/>
            <a:ext cx="1622947" cy="369332"/>
          </a:xfrm>
          <a:prstGeom prst="rect">
            <a:avLst/>
          </a:prstGeom>
          <a:noFill/>
        </p:spPr>
        <p:txBody>
          <a:bodyPr wrap="square" rtlCol="0">
            <a:spAutoFit/>
          </a:bodyPr>
          <a:lstStyle/>
          <a:p>
            <a:r>
              <a:rPr lang="zh-CN" altLang="en-US" dirty="0"/>
              <a:t>查尔斯朱特劳</a:t>
            </a:r>
            <a:endParaRPr lang="zh-CN" altLang="en-US" dirty="0"/>
          </a:p>
        </p:txBody>
      </p:sp>
      <p:sp>
        <p:nvSpPr>
          <p:cNvPr id="15" name="Rectangle 2"/>
          <p:cNvSpPr txBox="1">
            <a:spLocks noChangeArrowheads="1"/>
          </p:cNvSpPr>
          <p:nvPr/>
        </p:nvSpPr>
        <p:spPr>
          <a:xfrm>
            <a:off x="422275" y="-4738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第一届  </a:t>
            </a:r>
            <a:r>
              <a:rPr lang="en-US" altLang="zh-CN" dirty="0"/>
              <a:t>1924</a:t>
            </a:r>
            <a:r>
              <a:rPr lang="zh-CN" altLang="en-US" dirty="0"/>
              <a:t>年 夏蒙尼 冬奥会</a:t>
            </a:r>
            <a:endParaRPr lang="zh-CN" altLang="en-US" dirty="0"/>
          </a:p>
        </p:txBody>
      </p:sp>
      <p:pic>
        <p:nvPicPr>
          <p:cNvPr id="2" name="2.6.1">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13154526" y="310594"/>
            <a:ext cx="609600" cy="609600"/>
          </a:xfrm>
          <a:prstGeom prst="rect">
            <a:avLst/>
          </a:prstGeom>
        </p:spPr>
      </p:pic>
      <p:pic>
        <p:nvPicPr>
          <p:cNvPr id="3" name="2.6.2">
            <a:hlinkClick r:id="" action="ppaction://media"/>
          </p:cNvPr>
          <p:cNvPicPr>
            <a:picLocks noChangeAspect="1"/>
          </p:cNvPicPr>
          <p:nvPr>
            <a:audioFile r:link="rId5"/>
            <p:extLst>
              <p:ext uri="{DAA4B4D4-6D71-4841-9C94-3DE7FCFB9230}">
                <p14:media xmlns:p14="http://schemas.microsoft.com/office/powerpoint/2010/main" r:embed="rId6"/>
              </p:ext>
            </p:extLst>
          </p:nvPr>
        </p:nvPicPr>
        <p:blipFill>
          <a:blip r:embed="rId4"/>
          <a:stretch>
            <a:fillRect/>
          </a:stretch>
        </p:blipFill>
        <p:spPr>
          <a:xfrm>
            <a:off x="13154526" y="1385888"/>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536" fill="hold"/>
                                        <p:tgtEl>
                                          <p:spTgt spid="2"/>
                                        </p:tgtEl>
                                      </p:cBhvr>
                                    </p:cmd>
                                  </p:childTnLst>
                                </p:cTn>
                              </p:par>
                              <p:par>
                                <p:cTn id="7" presetID="22" presetClass="entr" presetSubtype="8"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wipe(left)">
                                      <p:cBhvr>
                                        <p:cTn id="9" dur="3500"/>
                                        <p:tgtEl>
                                          <p:spTgt spid="15"/>
                                        </p:tgtEl>
                                      </p:cBhvr>
                                    </p:animEffect>
                                  </p:childTnLst>
                                </p:cTn>
                              </p:par>
                              <p:par>
                                <p:cTn id="10" presetID="53" presetClass="entr" presetSubtype="16" fill="hold" grpId="0" nodeType="withEffect">
                                  <p:stCondLst>
                                    <p:cond delay="2000"/>
                                  </p:stCondLst>
                                  <p:childTnLst>
                                    <p:set>
                                      <p:cBhvr>
                                        <p:cTn id="11" dur="1" fill="hold">
                                          <p:stCondLst>
                                            <p:cond delay="0"/>
                                          </p:stCondLst>
                                        </p:cTn>
                                        <p:tgtEl>
                                          <p:spTgt spid="4"/>
                                        </p:tgtEl>
                                        <p:attrNameLst>
                                          <p:attrName>style.visibility</p:attrName>
                                        </p:attrNameLst>
                                      </p:cBhvr>
                                      <p:to>
                                        <p:strVal val="visible"/>
                                      </p:to>
                                    </p:set>
                                    <p:anim calcmode="lin" valueType="num">
                                      <p:cBhvr>
                                        <p:cTn id="12" dur="2500" fill="hold"/>
                                        <p:tgtEl>
                                          <p:spTgt spid="4"/>
                                        </p:tgtEl>
                                        <p:attrNameLst>
                                          <p:attrName>ppt_w</p:attrName>
                                        </p:attrNameLst>
                                      </p:cBhvr>
                                      <p:tavLst>
                                        <p:tav tm="0">
                                          <p:val>
                                            <p:fltVal val="0"/>
                                          </p:val>
                                        </p:tav>
                                        <p:tav tm="100000">
                                          <p:val>
                                            <p:strVal val="#ppt_w"/>
                                          </p:val>
                                        </p:tav>
                                      </p:tavLst>
                                    </p:anim>
                                    <p:anim calcmode="lin" valueType="num">
                                      <p:cBhvr>
                                        <p:cTn id="13" dur="2500" fill="hold"/>
                                        <p:tgtEl>
                                          <p:spTgt spid="4"/>
                                        </p:tgtEl>
                                        <p:attrNameLst>
                                          <p:attrName>ppt_h</p:attrName>
                                        </p:attrNameLst>
                                      </p:cBhvr>
                                      <p:tavLst>
                                        <p:tav tm="0">
                                          <p:val>
                                            <p:fltVal val="0"/>
                                          </p:val>
                                        </p:tav>
                                        <p:tav tm="100000">
                                          <p:val>
                                            <p:strVal val="#ppt_h"/>
                                          </p:val>
                                        </p:tav>
                                      </p:tavLst>
                                    </p:anim>
                                    <p:animEffect transition="in" filter="fade">
                                      <p:cBhvr>
                                        <p:cTn id="14" dur="2500"/>
                                        <p:tgtEl>
                                          <p:spTgt spid="4"/>
                                        </p:tgtEl>
                                      </p:cBhvr>
                                    </p:animEffect>
                                  </p:childTnLst>
                                </p:cTn>
                              </p:par>
                              <p:par>
                                <p:cTn id="15" presetID="10" presetClass="entr" presetSubtype="0" fill="hold" grpId="0" nodeType="withEffect">
                                  <p:stCondLst>
                                    <p:cond delay="3000"/>
                                  </p:stCondLst>
                                  <p:iterate type="wd">
                                    <p:tmPct val="10000"/>
                                  </p:iterate>
                                  <p:childTnLst>
                                    <p:set>
                                      <p:cBhvr>
                                        <p:cTn id="16" dur="1" fill="hold">
                                          <p:stCondLst>
                                            <p:cond delay="0"/>
                                          </p:stCondLst>
                                        </p:cTn>
                                        <p:tgtEl>
                                          <p:spTgt spid="5"/>
                                        </p:tgtEl>
                                        <p:attrNameLst>
                                          <p:attrName>style.visibility</p:attrName>
                                        </p:attrNameLst>
                                      </p:cBhvr>
                                      <p:to>
                                        <p:strVal val="visible"/>
                                      </p:to>
                                    </p:set>
                                    <p:animEffect transition="in" filter="fade">
                                      <p:cBhvr>
                                        <p:cTn id="17" dur="2500"/>
                                        <p:tgtEl>
                                          <p:spTgt spid="5"/>
                                        </p:tgtEl>
                                      </p:cBhvr>
                                    </p:animEffect>
                                  </p:childTnLst>
                                </p:cTn>
                              </p:par>
                              <p:par>
                                <p:cTn id="18" presetID="10" presetClass="entr" presetSubtype="0" fill="hold" grpId="0" nodeType="withEffect">
                                  <p:stCondLst>
                                    <p:cond delay="5000"/>
                                  </p:stCondLst>
                                  <p:iterate type="wd">
                                    <p:tmPct val="10000"/>
                                  </p:iterate>
                                  <p:childTnLst>
                                    <p:set>
                                      <p:cBhvr>
                                        <p:cTn id="19" dur="1" fill="hold">
                                          <p:stCondLst>
                                            <p:cond delay="0"/>
                                          </p:stCondLst>
                                        </p:cTn>
                                        <p:tgtEl>
                                          <p:spTgt spid="6"/>
                                        </p:tgtEl>
                                        <p:attrNameLst>
                                          <p:attrName>style.visibility</p:attrName>
                                        </p:attrNameLst>
                                      </p:cBhvr>
                                      <p:to>
                                        <p:strVal val="visible"/>
                                      </p:to>
                                    </p:set>
                                    <p:animEffect transition="in" filter="fade">
                                      <p:cBhvr>
                                        <p:cTn id="20" dur="5500"/>
                                        <p:tgtEl>
                                          <p:spTgt spid="6"/>
                                        </p:tgtEl>
                                      </p:cBhvr>
                                    </p:animEffect>
                                  </p:childTnLst>
                                </p:cTn>
                              </p:par>
                              <p:par>
                                <p:cTn id="21" presetID="22" presetClass="entr" presetSubtype="8" fill="hold" grpId="0" nodeType="withEffect">
                                  <p:stCondLst>
                                    <p:cond delay="1350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2900"/>
                                        <p:tgtEl>
                                          <p:spTgt spid="7"/>
                                        </p:tgtEl>
                                      </p:cBhvr>
                                    </p:animEffect>
                                  </p:childTnLst>
                                </p:cTn>
                              </p:par>
                              <p:par>
                                <p:cTn id="24" presetID="10" presetClass="entr" presetSubtype="0" fill="hold" nodeType="withEffect">
                                  <p:stCondLst>
                                    <p:cond delay="16400"/>
                                  </p:stCondLst>
                                  <p:iterate type="wd">
                                    <p:tmPct val="6471"/>
                                  </p:iterate>
                                  <p:childTnLst>
                                    <p:set>
                                      <p:cBhvr>
                                        <p:cTn id="25" dur="1" fill="hold">
                                          <p:stCondLst>
                                            <p:cond delay="0"/>
                                          </p:stCondLst>
                                        </p:cTn>
                                        <p:tgtEl>
                                          <p:spTgt spid="8">
                                            <p:txEl>
                                              <p:pRg st="0" end="0"/>
                                            </p:txEl>
                                          </p:spTgt>
                                        </p:tgtEl>
                                        <p:attrNameLst>
                                          <p:attrName>style.visibility</p:attrName>
                                        </p:attrNameLst>
                                      </p:cBhvr>
                                      <p:to>
                                        <p:strVal val="visible"/>
                                      </p:to>
                                    </p:set>
                                    <p:animEffect transition="in" filter="fade">
                                      <p:cBhvr>
                                        <p:cTn id="26" dur="7500"/>
                                        <p:tgtEl>
                                          <p:spTgt spid="8">
                                            <p:txEl>
                                              <p:pRg st="0" end="0"/>
                                            </p:txEl>
                                          </p:spTgt>
                                        </p:tgtEl>
                                      </p:cBhvr>
                                    </p:animEffect>
                                  </p:childTnLst>
                                </p:cTn>
                              </p:par>
                              <p:par>
                                <p:cTn id="27" presetID="22" presetClass="entr" presetSubtype="8" fill="hold" grpId="0" nodeType="withEffect">
                                  <p:stCondLst>
                                    <p:cond delay="2400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3500"/>
                                        <p:tgtEl>
                                          <p:spTgt spid="9"/>
                                        </p:tgtEl>
                                      </p:cBhvr>
                                    </p:animEffect>
                                  </p:childTnLst>
                                </p:cTn>
                              </p:par>
                              <p:par>
                                <p:cTn id="30" presetID="53" presetClass="entr" presetSubtype="16" fill="hold" nodeType="withEffect">
                                  <p:stCondLst>
                                    <p:cond delay="23000"/>
                                  </p:stCondLst>
                                  <p:childTnLst>
                                    <p:set>
                                      <p:cBhvr>
                                        <p:cTn id="31" dur="1" fill="hold">
                                          <p:stCondLst>
                                            <p:cond delay="0"/>
                                          </p:stCondLst>
                                        </p:cTn>
                                        <p:tgtEl>
                                          <p:spTgt spid="11"/>
                                        </p:tgtEl>
                                        <p:attrNameLst>
                                          <p:attrName>style.visibility</p:attrName>
                                        </p:attrNameLst>
                                      </p:cBhvr>
                                      <p:to>
                                        <p:strVal val="visible"/>
                                      </p:to>
                                    </p:set>
                                    <p:anim calcmode="lin" valueType="num">
                                      <p:cBhvr>
                                        <p:cTn id="32" dur="2500" fill="hold"/>
                                        <p:tgtEl>
                                          <p:spTgt spid="11"/>
                                        </p:tgtEl>
                                        <p:attrNameLst>
                                          <p:attrName>ppt_w</p:attrName>
                                        </p:attrNameLst>
                                      </p:cBhvr>
                                      <p:tavLst>
                                        <p:tav tm="0">
                                          <p:val>
                                            <p:fltVal val="0"/>
                                          </p:val>
                                        </p:tav>
                                        <p:tav tm="100000">
                                          <p:val>
                                            <p:strVal val="#ppt_w"/>
                                          </p:val>
                                        </p:tav>
                                      </p:tavLst>
                                    </p:anim>
                                    <p:anim calcmode="lin" valueType="num">
                                      <p:cBhvr>
                                        <p:cTn id="33" dur="2500" fill="hold"/>
                                        <p:tgtEl>
                                          <p:spTgt spid="11"/>
                                        </p:tgtEl>
                                        <p:attrNameLst>
                                          <p:attrName>ppt_h</p:attrName>
                                        </p:attrNameLst>
                                      </p:cBhvr>
                                      <p:tavLst>
                                        <p:tav tm="0">
                                          <p:val>
                                            <p:fltVal val="0"/>
                                          </p:val>
                                        </p:tav>
                                        <p:tav tm="100000">
                                          <p:val>
                                            <p:strVal val="#ppt_h"/>
                                          </p:val>
                                        </p:tav>
                                      </p:tavLst>
                                    </p:anim>
                                    <p:animEffect transition="in" filter="fade">
                                      <p:cBhvr>
                                        <p:cTn id="34" dur="2500"/>
                                        <p:tgtEl>
                                          <p:spTgt spid="11"/>
                                        </p:tgtEl>
                                      </p:cBhvr>
                                    </p:animEffect>
                                  </p:childTnLst>
                                </p:cTn>
                              </p:par>
                              <p:par>
                                <p:cTn id="35" presetID="10" presetClass="entr" presetSubtype="0" fill="hold" grpId="0" nodeType="withEffect">
                                  <p:stCondLst>
                                    <p:cond delay="2400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nodeType="withEffect">
                                  <p:stCondLst>
                                    <p:cond delay="28000"/>
                                  </p:stCondLst>
                                  <p:iterate type="wd">
                                    <p:tmPct val="10000"/>
                                  </p:iterate>
                                  <p:childTnLst>
                                    <p:set>
                                      <p:cBhvr>
                                        <p:cTn id="39" dur="1" fill="hold">
                                          <p:stCondLst>
                                            <p:cond delay="0"/>
                                          </p:stCondLst>
                                        </p:cTn>
                                        <p:tgtEl>
                                          <p:spTgt spid="10">
                                            <p:txEl>
                                              <p:pRg st="0" end="0"/>
                                            </p:txEl>
                                          </p:spTgt>
                                        </p:tgtEl>
                                        <p:attrNameLst>
                                          <p:attrName>style.visibility</p:attrName>
                                        </p:attrNameLst>
                                      </p:cBhvr>
                                      <p:to>
                                        <p:strVal val="visible"/>
                                      </p:to>
                                    </p:set>
                                    <p:animEffect transition="in" filter="fade">
                                      <p:cBhvr>
                                        <p:cTn id="40" dur="5000"/>
                                        <p:tgtEl>
                                          <p:spTgt spid="10">
                                            <p:txEl>
                                              <p:pRg st="0" end="0"/>
                                            </p:txEl>
                                          </p:spTgt>
                                        </p:tgtEl>
                                      </p:cBhvr>
                                    </p:animEffect>
                                  </p:childTnLst>
                                </p:cTn>
                              </p:par>
                              <p:par>
                                <p:cTn id="41" presetID="1" presetClass="mediacall" presetSubtype="0" fill="hold" nodeType="withEffect">
                                  <p:stCondLst>
                                    <p:cond delay="23000"/>
                                  </p:stCondLst>
                                  <p:childTnLst>
                                    <p:cmd type="call" cmd="playFrom(0.0)">
                                      <p:cBhvr>
                                        <p:cTn id="42" dur="2905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3" fill="hold" display="0">
                  <p:stCondLst>
                    <p:cond delay="indefinite"/>
                  </p:stCondLst>
                  <p:endCondLst>
                    <p:cond evt="onStopAudio" delay="0">
                      <p:tgtEl>
                        <p:sldTgt/>
                      </p:tgtEl>
                    </p:cond>
                  </p:endCondLst>
                </p:cTn>
                <p:tgtEl>
                  <p:spTgt spid="2"/>
                </p:tgtEl>
              </p:cMediaNode>
            </p:audio>
            <p:audio>
              <p:cMediaNode vol="80000" showWhenStopped="0">
                <p:cTn id="44" fill="hold" display="0">
                  <p:stCondLst>
                    <p:cond delay="indefinite"/>
                  </p:stCondLst>
                  <p:endCondLst>
                    <p:cond evt="onStopAudio" delay="0">
                      <p:tgtEl>
                        <p:sldTgt/>
                      </p:tgtEl>
                    </p:cond>
                  </p:endCondLst>
                </p:cTn>
                <p:tgtEl>
                  <p:spTgt spid="3"/>
                </p:tgtEl>
              </p:cMediaNode>
            </p:audio>
          </p:childTnLst>
        </p:cTn>
      </p:par>
    </p:tnLst>
    <p:bldLst>
      <p:bldP spid="4" grpId="0"/>
      <p:bldP spid="5" grpId="0"/>
      <p:bldP spid="6" grpId="0"/>
      <p:bldP spid="7" grpId="0"/>
      <p:bldP spid="9" grpId="0"/>
      <p:bldP spid="12"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18672" y="1690688"/>
            <a:ext cx="2954655" cy="442622"/>
          </a:xfrm>
          <a:prstGeom prst="rect">
            <a:avLst/>
          </a:prstGeom>
        </p:spPr>
        <p:txBody>
          <a:bodyPr wrap="none">
            <a:spAutoFit/>
          </a:bodyPr>
          <a:lstStyle/>
          <a:p>
            <a:pPr algn="ctr">
              <a:lnSpc>
                <a:spcPts val="2500"/>
              </a:lnSpc>
              <a:spcAft>
                <a:spcPts val="0"/>
              </a:spcAft>
            </a:pPr>
            <a:r>
              <a:rPr lang="zh-CN" altLang="zh-CN" sz="3600" b="1" kern="100" dirty="0">
                <a:latin typeface="微软雅黑" panose="020B0503020204020204" pitchFamily="34" charset="-122"/>
                <a:ea typeface="微软雅黑" panose="020B0503020204020204" pitchFamily="34" charset="-122"/>
                <a:cs typeface="Times New Roman" panose="02020603050405020304" pitchFamily="18" charset="0"/>
              </a:rPr>
              <a:t>五、幕后故事</a:t>
            </a:r>
            <a:endParaRPr lang="zh-CN" altLang="zh-CN" sz="14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矩形 1"/>
          <p:cNvSpPr/>
          <p:nvPr/>
        </p:nvSpPr>
        <p:spPr>
          <a:xfrm>
            <a:off x="838200" y="2239894"/>
            <a:ext cx="2496196" cy="418256"/>
          </a:xfrm>
          <a:prstGeom prst="rect">
            <a:avLst/>
          </a:prstGeom>
        </p:spPr>
        <p:txBody>
          <a:bodyPr wrap="none">
            <a:spAutoFit/>
          </a:bodyPr>
          <a:lstStyle/>
          <a:p>
            <a:pPr>
              <a:lnSpc>
                <a:spcPts val="2500"/>
              </a:lnSpc>
            </a:pP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rPr>
              <a:t>·五十年的等待</a:t>
            </a:r>
            <a:endPar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矩形 2"/>
          <p:cNvSpPr/>
          <p:nvPr/>
        </p:nvSpPr>
        <p:spPr>
          <a:xfrm>
            <a:off x="838200" y="2658150"/>
            <a:ext cx="11353800" cy="923330"/>
          </a:xfrm>
          <a:prstGeom prst="rect">
            <a:avLst/>
          </a:prstGeom>
        </p:spPr>
        <p:txBody>
          <a:bodyPr wrap="square">
            <a:spAutoFit/>
          </a:bodyPr>
          <a:lstStyle/>
          <a:p>
            <a:pPr lvl="0" indent="457200">
              <a:spcBef>
                <a:spcPct val="0"/>
              </a:spcBef>
              <a:defRPr/>
            </a:pPr>
            <a:r>
              <a:rPr lang="zh-CN" altLang="zh-CN" dirty="0">
                <a:latin typeface="微软雅黑" panose="020B0503020204020204" pitchFamily="34" charset="-122"/>
                <a:ea typeface="微软雅黑" panose="020B0503020204020204" pitchFamily="34" charset="-122"/>
              </a:rPr>
              <a:t>在本届冬奥会的跳台滑雪比赛中，挪成队的托雷夫·豪格被工作人员误算成了</a:t>
            </a:r>
            <a:r>
              <a:rPr lang="en-US" altLang="zh-CN" dirty="0">
                <a:latin typeface="微软雅黑" panose="020B0503020204020204" pitchFamily="34" charset="-122"/>
                <a:ea typeface="微软雅黑" panose="020B0503020204020204" pitchFamily="34" charset="-122"/>
              </a:rPr>
              <a:t>18 </a:t>
            </a:r>
            <a:r>
              <a:rPr lang="zh-CN" altLang="zh-CN" dirty="0">
                <a:latin typeface="微软雅黑" panose="020B0503020204020204" pitchFamily="34" charset="-122"/>
                <a:ea typeface="微软雅黑" panose="020B0503020204020204" pitchFamily="34" charset="-122"/>
              </a:rPr>
              <a:t>分，当时超过</a:t>
            </a:r>
            <a:r>
              <a:rPr lang="zh-CN" altLang="en-US" dirty="0">
                <a:latin typeface="微软雅黑" panose="020B0503020204020204" pitchFamily="34" charset="-122"/>
                <a:ea typeface="微软雅黑" panose="020B0503020204020204" pitchFamily="34" charset="-122"/>
              </a:rPr>
              <a:t>了</a:t>
            </a:r>
            <a:r>
              <a:rPr lang="zh-CN" altLang="zh-CN" dirty="0">
                <a:latin typeface="微软雅黑" panose="020B0503020204020204" pitchFamily="34" charset="-122"/>
                <a:ea typeface="微软雅黑" panose="020B0503020204020204" pitchFamily="34" charset="-122"/>
              </a:rPr>
              <a:t>美国运动员安德斯·豪根的</a:t>
            </a:r>
            <a:r>
              <a:rPr lang="en-US" altLang="zh-CN" dirty="0">
                <a:latin typeface="微软雅黑" panose="020B0503020204020204" pitchFamily="34" charset="-122"/>
                <a:ea typeface="微软雅黑" panose="020B0503020204020204" pitchFamily="34" charset="-122"/>
              </a:rPr>
              <a:t>17.917 </a:t>
            </a:r>
            <a:r>
              <a:rPr lang="zh-CN" altLang="zh-CN" dirty="0">
                <a:latin typeface="微软雅黑" panose="020B0503020204020204" pitchFamily="34" charset="-122"/>
                <a:ea typeface="微软雅黑" panose="020B0503020204020204" pitchFamily="34" charset="-122"/>
              </a:rPr>
              <a:t>分，获得铜牌。于是</a:t>
            </a:r>
            <a:r>
              <a:rPr lang="en-US" altLang="zh-CN" dirty="0">
                <a:latin typeface="微软雅黑" panose="020B0503020204020204" pitchFamily="34" charset="-122"/>
                <a:ea typeface="微软雅黑" panose="020B0503020204020204" pitchFamily="34" charset="-122"/>
              </a:rPr>
              <a:t>1974 </a:t>
            </a:r>
            <a:r>
              <a:rPr lang="zh-CN" altLang="zh-CN"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9 </a:t>
            </a:r>
            <a:r>
              <a:rPr lang="zh-CN" altLang="zh-CN"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12 </a:t>
            </a:r>
            <a:r>
              <a:rPr lang="zh-CN" altLang="zh-CN" dirty="0">
                <a:latin typeface="微软雅黑" panose="020B0503020204020204" pitchFamily="34" charset="-122"/>
                <a:ea typeface="微软雅黑" panose="020B0503020204020204" pitchFamily="34" charset="-122"/>
              </a:rPr>
              <a:t>日，在挪威首都奥斯陆举行的一次特别仪式上，豪格的女儿郑重地将这枚铜牌交还给豪根</a:t>
            </a:r>
            <a:r>
              <a:rPr lang="zh-CN" altLang="en-US"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p:txBody>
      </p:sp>
      <p:sp>
        <p:nvSpPr>
          <p:cNvPr id="13" name="矩形 12"/>
          <p:cNvSpPr/>
          <p:nvPr/>
        </p:nvSpPr>
        <p:spPr>
          <a:xfrm>
            <a:off x="838199" y="3590435"/>
            <a:ext cx="1707519" cy="418256"/>
          </a:xfrm>
          <a:prstGeom prst="rect">
            <a:avLst/>
          </a:prstGeom>
        </p:spPr>
        <p:txBody>
          <a:bodyPr wrap="none">
            <a:spAutoFit/>
          </a:bodyPr>
          <a:lstStyle/>
          <a:p>
            <a:pPr>
              <a:lnSpc>
                <a:spcPts val="2500"/>
              </a:lnSpc>
            </a:pP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rPr>
              <a:t>·传奇人物</a:t>
            </a:r>
            <a:endPar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矩形 13"/>
          <p:cNvSpPr/>
          <p:nvPr/>
        </p:nvSpPr>
        <p:spPr>
          <a:xfrm>
            <a:off x="838199" y="4008691"/>
            <a:ext cx="6096000" cy="646331"/>
          </a:xfrm>
          <a:prstGeom prst="rect">
            <a:avLst/>
          </a:prstGeom>
        </p:spPr>
        <p:txBody>
          <a:bodyPr>
            <a:spAutoFit/>
          </a:bodyPr>
          <a:lstStyle/>
          <a:p>
            <a:pPr indent="457200"/>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挪威的托雷夫·豪格在本届冬奥会中获得了三枚金牌的优异成绩，称霸滑雪赛场。</a:t>
            </a:r>
            <a:endParaRPr lang="zh-CN" altLang="en-US" dirty="0">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751395" y="3428184"/>
            <a:ext cx="3602405" cy="2677693"/>
          </a:xfrm>
          <a:prstGeom prst="rect">
            <a:avLst/>
          </a:prstGeom>
        </p:spPr>
      </p:pic>
      <p:sp>
        <p:nvSpPr>
          <p:cNvPr id="16" name="文本框 15"/>
          <p:cNvSpPr txBox="1"/>
          <p:nvPr/>
        </p:nvSpPr>
        <p:spPr>
          <a:xfrm>
            <a:off x="8739610" y="6105877"/>
            <a:ext cx="1625974" cy="369332"/>
          </a:xfrm>
          <a:prstGeom prst="rect">
            <a:avLst/>
          </a:prstGeom>
          <a:noFill/>
        </p:spPr>
        <p:txBody>
          <a:bodyPr wrap="square" rtlCol="0">
            <a:spAutoFit/>
          </a:bodyPr>
          <a:lstStyle/>
          <a:p>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托雷夫·豪格</a:t>
            </a:r>
            <a:endParaRPr lang="zh-CN" altLang="en-US" dirty="0">
              <a:latin typeface="微软雅黑" panose="020B0503020204020204" pitchFamily="34" charset="-122"/>
              <a:ea typeface="微软雅黑" panose="020B0503020204020204" pitchFamily="34" charset="-122"/>
            </a:endParaRPr>
          </a:p>
        </p:txBody>
      </p:sp>
      <p:sp>
        <p:nvSpPr>
          <p:cNvPr id="17" name="矩形 16"/>
          <p:cNvSpPr/>
          <p:nvPr/>
        </p:nvSpPr>
        <p:spPr>
          <a:xfrm>
            <a:off x="838199" y="4940976"/>
            <a:ext cx="6096000" cy="1200329"/>
          </a:xfrm>
          <a:prstGeom prst="rect">
            <a:avLst/>
          </a:prstGeom>
        </p:spPr>
        <p:txBody>
          <a:bodyPr>
            <a:spAutoFit/>
          </a:bodyPr>
          <a:lstStyle/>
          <a:p>
            <a:pPr indent="457200"/>
            <a:r>
              <a:rPr lang="zh-CN" altLang="zh-CN" dirty="0">
                <a:latin typeface="微软雅黑" panose="020B0503020204020204" pitchFamily="34" charset="-122"/>
                <a:ea typeface="微软雅黑" panose="020B0503020204020204" pitchFamily="34" charset="-122"/>
              </a:rPr>
              <a:t>芬兰运动员克拉斯·顿贝格，在获得</a:t>
            </a:r>
            <a:r>
              <a:rPr lang="en-US" altLang="zh-CN" dirty="0">
                <a:latin typeface="微软雅黑" panose="020B0503020204020204" pitchFamily="34" charset="-122"/>
                <a:ea typeface="微软雅黑" panose="020B0503020204020204" pitchFamily="34" charset="-122"/>
              </a:rPr>
              <a:t>500</a:t>
            </a:r>
            <a:r>
              <a:rPr lang="zh-CN" altLang="zh-CN" dirty="0">
                <a:latin typeface="微软雅黑" panose="020B0503020204020204" pitchFamily="34" charset="-122"/>
                <a:ea typeface="微软雅黑" panose="020B0503020204020204" pitchFamily="34" charset="-122"/>
              </a:rPr>
              <a:t>米比赛的铜牌之后</a:t>
            </a:r>
            <a:r>
              <a:rPr lang="zh-CN" altLang="en-US" dirty="0">
                <a:latin typeface="微软雅黑" panose="020B0503020204020204" pitchFamily="34" charset="-122"/>
                <a:ea typeface="微软雅黑" panose="020B0503020204020204" pitchFamily="34" charset="-122"/>
              </a:rPr>
              <a:t>又</a:t>
            </a:r>
            <a:r>
              <a:rPr lang="zh-CN" altLang="zh-CN" dirty="0">
                <a:latin typeface="微软雅黑" panose="020B0503020204020204" pitchFamily="34" charset="-122"/>
                <a:ea typeface="微软雅黑" panose="020B0503020204020204" pitchFamily="34" charset="-122"/>
              </a:rPr>
              <a:t>赢得</a:t>
            </a:r>
            <a:r>
              <a:rPr lang="en-US" altLang="zh-CN" dirty="0">
                <a:latin typeface="微软雅黑" panose="020B0503020204020204" pitchFamily="34" charset="-122"/>
                <a:ea typeface="微软雅黑" panose="020B0503020204020204" pitchFamily="34" charset="-122"/>
              </a:rPr>
              <a:t>5000</a:t>
            </a:r>
            <a:r>
              <a:rPr lang="zh-CN" altLang="zh-CN" dirty="0">
                <a:latin typeface="微软雅黑" panose="020B0503020204020204" pitchFamily="34" charset="-122"/>
                <a:ea typeface="微软雅黑" panose="020B0503020204020204" pitchFamily="34" charset="-122"/>
              </a:rPr>
              <a:t>米和</a:t>
            </a:r>
            <a:r>
              <a:rPr lang="en-US" altLang="zh-CN" dirty="0">
                <a:latin typeface="微软雅黑" panose="020B0503020204020204" pitchFamily="34" charset="-122"/>
                <a:ea typeface="微软雅黑" panose="020B0503020204020204" pitchFamily="34" charset="-122"/>
              </a:rPr>
              <a:t>1500</a:t>
            </a:r>
            <a:r>
              <a:rPr lang="zh-CN" altLang="zh-CN" dirty="0">
                <a:latin typeface="微软雅黑" panose="020B0503020204020204" pitchFamily="34" charset="-122"/>
                <a:ea typeface="微软雅黑" panose="020B0503020204020204" pitchFamily="34" charset="-122"/>
              </a:rPr>
              <a:t>米金牌</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最终</a:t>
            </a:r>
            <a:r>
              <a:rPr lang="zh-CN" altLang="en-US" dirty="0">
                <a:latin typeface="微软雅黑" panose="020B0503020204020204" pitchFamily="34" charset="-122"/>
                <a:ea typeface="微软雅黑" panose="020B0503020204020204" pitchFamily="34" charset="-122"/>
              </a:rPr>
              <a:t>他</a:t>
            </a:r>
            <a:r>
              <a:rPr lang="zh-CN" altLang="zh-CN" dirty="0">
                <a:latin typeface="微软雅黑" panose="020B0503020204020204" pitchFamily="34" charset="-122"/>
                <a:ea typeface="微软雅黑" panose="020B0503020204020204" pitchFamily="34" charset="-122"/>
              </a:rPr>
              <a:t>的成绩在速度滑冰项目中累积积分第一，获得全能冠军称号。</a:t>
            </a:r>
            <a:endParaRPr lang="zh-CN"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18" name="Rectangle 2"/>
          <p:cNvSpPr txBox="1">
            <a:spLocks noChangeArrowheads="1"/>
          </p:cNvSpPr>
          <p:nvPr/>
        </p:nvSpPr>
        <p:spPr>
          <a:xfrm>
            <a:off x="422275" y="-4738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第一届  </a:t>
            </a:r>
            <a:r>
              <a:rPr lang="en-US" altLang="zh-CN" dirty="0"/>
              <a:t>1924</a:t>
            </a:r>
            <a:r>
              <a:rPr lang="zh-CN" altLang="en-US" dirty="0"/>
              <a:t>年 夏蒙尼 冬奥会</a:t>
            </a:r>
            <a:endParaRPr lang="zh-CN" altLang="en-US" dirty="0"/>
          </a:p>
        </p:txBody>
      </p:sp>
      <p:pic>
        <p:nvPicPr>
          <p:cNvPr id="5" name="2.7.1.mp3">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13743709" y="310594"/>
            <a:ext cx="609600" cy="609600"/>
          </a:xfrm>
          <a:prstGeom prst="rect">
            <a:avLst/>
          </a:prstGeom>
        </p:spPr>
      </p:pic>
      <p:pic>
        <p:nvPicPr>
          <p:cNvPr id="6" name="2.7.2.mp3">
            <a:hlinkClick r:id="" action="ppaction://media"/>
          </p:cNvPr>
          <p:cNvPicPr>
            <a:picLocks noChangeAspect="1"/>
          </p:cNvPicPr>
          <p:nvPr>
            <a:audioFile r:link="rId5"/>
            <p:extLst>
              <p:ext uri="{DAA4B4D4-6D71-4841-9C94-3DE7FCFB9230}">
                <p14:media xmlns:p14="http://schemas.microsoft.com/office/powerpoint/2010/main" r:embed="rId6"/>
              </p:ext>
            </p:extLst>
          </p:nvPr>
        </p:nvPicPr>
        <p:blipFill>
          <a:blip r:embed="rId4"/>
          <a:stretch>
            <a:fillRect/>
          </a:stretch>
        </p:blipFill>
        <p:spPr>
          <a:xfrm>
            <a:off x="13743709" y="1357527"/>
            <a:ext cx="609600" cy="609600"/>
          </a:xfrm>
          <a:prstGeom prst="rect">
            <a:avLst/>
          </a:prstGeom>
        </p:spPr>
      </p:pic>
      <p:pic>
        <p:nvPicPr>
          <p:cNvPr id="7" name="2.7.3.mp3">
            <a:hlinkClick r:id="" action="ppaction://media"/>
          </p:cNvPr>
          <p:cNvPicPr>
            <a:picLocks noChangeAspect="1"/>
          </p:cNvPicPr>
          <p:nvPr>
            <a:audioFile r:link="rId7"/>
            <p:extLst>
              <p:ext uri="{DAA4B4D4-6D71-4841-9C94-3DE7FCFB9230}">
                <p14:media xmlns:p14="http://schemas.microsoft.com/office/powerpoint/2010/main" r:embed="rId8"/>
              </p:ext>
            </p:extLst>
          </p:nvPr>
        </p:nvPicPr>
        <p:blipFill>
          <a:blip r:embed="rId4"/>
          <a:stretch>
            <a:fillRect/>
          </a:stretch>
        </p:blipFill>
        <p:spPr>
          <a:xfrm>
            <a:off x="13743709" y="2365204"/>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444" fill="hold"/>
                                        <p:tgtEl>
                                          <p:spTgt spid="5"/>
                                        </p:tgtEl>
                                      </p:cBhvr>
                                    </p:cmd>
                                  </p:childTnLst>
                                </p:cTn>
                              </p:par>
                              <p:par>
                                <p:cTn id="7" presetID="22" presetClass="entr" presetSubtype="4" fill="hold" grpId="0" nodeType="withEffect">
                                  <p:stCondLst>
                                    <p:cond delay="1000"/>
                                  </p:stCondLst>
                                  <p:childTnLst>
                                    <p:set>
                                      <p:cBhvr>
                                        <p:cTn id="8" dur="1" fill="hold">
                                          <p:stCondLst>
                                            <p:cond delay="0"/>
                                          </p:stCondLst>
                                        </p:cTn>
                                        <p:tgtEl>
                                          <p:spTgt spid="18"/>
                                        </p:tgtEl>
                                        <p:attrNameLst>
                                          <p:attrName>style.visibility</p:attrName>
                                        </p:attrNameLst>
                                      </p:cBhvr>
                                      <p:to>
                                        <p:strVal val="visible"/>
                                      </p:to>
                                    </p:set>
                                    <p:animEffect transition="in" filter="wipe(down)">
                                      <p:cBhvr>
                                        <p:cTn id="9" dur="3000"/>
                                        <p:tgtEl>
                                          <p:spTgt spid="18"/>
                                        </p:tgtEl>
                                      </p:cBhvr>
                                    </p:animEffect>
                                  </p:childTnLst>
                                </p:cTn>
                              </p:par>
                              <p:par>
                                <p:cTn id="10" presetID="22" presetClass="entr" presetSubtype="4" fill="hold" grpId="0" nodeType="withEffect">
                                  <p:stCondLst>
                                    <p:cond delay="800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3000"/>
                                        <p:tgtEl>
                                          <p:spTgt spid="4"/>
                                        </p:tgtEl>
                                      </p:cBhvr>
                                    </p:animEffect>
                                  </p:childTnLst>
                                </p:cTn>
                              </p:par>
                              <p:par>
                                <p:cTn id="13" presetID="22" presetClass="entr" presetSubtype="4" fill="hold" grpId="0" nodeType="withEffect">
                                  <p:stCondLst>
                                    <p:cond delay="1500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3000"/>
                                        <p:tgtEl>
                                          <p:spTgt spid="2"/>
                                        </p:tgtEl>
                                      </p:cBhvr>
                                    </p:animEffect>
                                  </p:childTnLst>
                                </p:cTn>
                              </p:par>
                              <p:par>
                                <p:cTn id="16" presetID="53" presetClass="entr" presetSubtype="16" fill="hold" grpId="0" nodeType="withEffect">
                                  <p:stCondLst>
                                    <p:cond delay="22000"/>
                                  </p:stCondLst>
                                  <p:childTnLst>
                                    <p:set>
                                      <p:cBhvr>
                                        <p:cTn id="17" dur="1" fill="hold">
                                          <p:stCondLst>
                                            <p:cond delay="0"/>
                                          </p:stCondLst>
                                        </p:cTn>
                                        <p:tgtEl>
                                          <p:spTgt spid="3"/>
                                        </p:tgtEl>
                                        <p:attrNameLst>
                                          <p:attrName>style.visibility</p:attrName>
                                        </p:attrNameLst>
                                      </p:cBhvr>
                                      <p:to>
                                        <p:strVal val="visible"/>
                                      </p:to>
                                    </p:set>
                                    <p:anim calcmode="lin" valueType="num">
                                      <p:cBhvr>
                                        <p:cTn id="18" dur="3000" fill="hold"/>
                                        <p:tgtEl>
                                          <p:spTgt spid="3"/>
                                        </p:tgtEl>
                                        <p:attrNameLst>
                                          <p:attrName>ppt_w</p:attrName>
                                        </p:attrNameLst>
                                      </p:cBhvr>
                                      <p:tavLst>
                                        <p:tav tm="0">
                                          <p:val>
                                            <p:fltVal val="0"/>
                                          </p:val>
                                        </p:tav>
                                        <p:tav tm="100000">
                                          <p:val>
                                            <p:strVal val="#ppt_w"/>
                                          </p:val>
                                        </p:tav>
                                      </p:tavLst>
                                    </p:anim>
                                    <p:anim calcmode="lin" valueType="num">
                                      <p:cBhvr>
                                        <p:cTn id="19" dur="3000" fill="hold"/>
                                        <p:tgtEl>
                                          <p:spTgt spid="3"/>
                                        </p:tgtEl>
                                        <p:attrNameLst>
                                          <p:attrName>ppt_h</p:attrName>
                                        </p:attrNameLst>
                                      </p:cBhvr>
                                      <p:tavLst>
                                        <p:tav tm="0">
                                          <p:val>
                                            <p:fltVal val="0"/>
                                          </p:val>
                                        </p:tav>
                                        <p:tav tm="100000">
                                          <p:val>
                                            <p:strVal val="#ppt_h"/>
                                          </p:val>
                                        </p:tav>
                                      </p:tavLst>
                                    </p:anim>
                                    <p:animEffect transition="in" filter="fade">
                                      <p:cBhvr>
                                        <p:cTn id="20" dur="3000"/>
                                        <p:tgtEl>
                                          <p:spTgt spid="3"/>
                                        </p:tgtEl>
                                      </p:cBhvr>
                                    </p:animEffect>
                                  </p:childTnLst>
                                </p:cTn>
                              </p:par>
                              <p:par>
                                <p:cTn id="21" presetID="1" presetClass="mediacall" presetSubtype="0" fill="hold" nodeType="withEffect">
                                  <p:stCondLst>
                                    <p:cond delay="34000"/>
                                  </p:stCondLst>
                                  <p:childTnLst>
                                    <p:cmd type="call" cmd="playFrom(0.0)">
                                      <p:cBhvr>
                                        <p:cTn id="22" dur="21384" fill="hold"/>
                                        <p:tgtEl>
                                          <p:spTgt spid="6"/>
                                        </p:tgtEl>
                                      </p:cBhvr>
                                    </p:cmd>
                                  </p:childTnLst>
                                </p:cTn>
                              </p:par>
                              <p:par>
                                <p:cTn id="23" presetID="2" presetClass="entr" presetSubtype="4" fill="hold" grpId="0" nodeType="withEffect">
                                  <p:stCondLst>
                                    <p:cond delay="3000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3000" fill="hold"/>
                                        <p:tgtEl>
                                          <p:spTgt spid="13"/>
                                        </p:tgtEl>
                                        <p:attrNameLst>
                                          <p:attrName>ppt_x</p:attrName>
                                        </p:attrNameLst>
                                      </p:cBhvr>
                                      <p:tavLst>
                                        <p:tav tm="0">
                                          <p:val>
                                            <p:strVal val="#ppt_x"/>
                                          </p:val>
                                        </p:tav>
                                        <p:tav tm="100000">
                                          <p:val>
                                            <p:strVal val="#ppt_x"/>
                                          </p:val>
                                        </p:tav>
                                      </p:tavLst>
                                    </p:anim>
                                    <p:anim calcmode="lin" valueType="num">
                                      <p:cBhvr additive="base">
                                        <p:cTn id="26" dur="3000" fill="hold"/>
                                        <p:tgtEl>
                                          <p:spTgt spid="13"/>
                                        </p:tgtEl>
                                        <p:attrNameLst>
                                          <p:attrName>ppt_y</p:attrName>
                                        </p:attrNameLst>
                                      </p:cBhvr>
                                      <p:tavLst>
                                        <p:tav tm="0">
                                          <p:val>
                                            <p:strVal val="1+#ppt_h/2"/>
                                          </p:val>
                                        </p:tav>
                                        <p:tav tm="100000">
                                          <p:val>
                                            <p:strVal val="#ppt_y"/>
                                          </p:val>
                                        </p:tav>
                                      </p:tavLst>
                                    </p:anim>
                                  </p:childTnLst>
                                </p:cTn>
                              </p:par>
                              <p:par>
                                <p:cTn id="27" presetID="53" presetClass="entr" presetSubtype="16" fill="hold" nodeType="withEffect">
                                  <p:stCondLst>
                                    <p:cond delay="35000"/>
                                  </p:stCondLst>
                                  <p:childTnLst>
                                    <p:set>
                                      <p:cBhvr>
                                        <p:cTn id="28" dur="1" fill="hold">
                                          <p:stCondLst>
                                            <p:cond delay="0"/>
                                          </p:stCondLst>
                                        </p:cTn>
                                        <p:tgtEl>
                                          <p:spTgt spid="15"/>
                                        </p:tgtEl>
                                        <p:attrNameLst>
                                          <p:attrName>style.visibility</p:attrName>
                                        </p:attrNameLst>
                                      </p:cBhvr>
                                      <p:to>
                                        <p:strVal val="visible"/>
                                      </p:to>
                                    </p:set>
                                    <p:anim calcmode="lin" valueType="num">
                                      <p:cBhvr>
                                        <p:cTn id="29" dur="3000" fill="hold"/>
                                        <p:tgtEl>
                                          <p:spTgt spid="15"/>
                                        </p:tgtEl>
                                        <p:attrNameLst>
                                          <p:attrName>ppt_w</p:attrName>
                                        </p:attrNameLst>
                                      </p:cBhvr>
                                      <p:tavLst>
                                        <p:tav tm="0">
                                          <p:val>
                                            <p:fltVal val="0"/>
                                          </p:val>
                                        </p:tav>
                                        <p:tav tm="100000">
                                          <p:val>
                                            <p:strVal val="#ppt_w"/>
                                          </p:val>
                                        </p:tav>
                                      </p:tavLst>
                                    </p:anim>
                                    <p:anim calcmode="lin" valueType="num">
                                      <p:cBhvr>
                                        <p:cTn id="30" dur="3000" fill="hold"/>
                                        <p:tgtEl>
                                          <p:spTgt spid="15"/>
                                        </p:tgtEl>
                                        <p:attrNameLst>
                                          <p:attrName>ppt_h</p:attrName>
                                        </p:attrNameLst>
                                      </p:cBhvr>
                                      <p:tavLst>
                                        <p:tav tm="0">
                                          <p:val>
                                            <p:fltVal val="0"/>
                                          </p:val>
                                        </p:tav>
                                        <p:tav tm="100000">
                                          <p:val>
                                            <p:strVal val="#ppt_h"/>
                                          </p:val>
                                        </p:tav>
                                      </p:tavLst>
                                    </p:anim>
                                    <p:animEffect transition="in" filter="fade">
                                      <p:cBhvr>
                                        <p:cTn id="31" dur="3000"/>
                                        <p:tgtEl>
                                          <p:spTgt spid="15"/>
                                        </p:tgtEl>
                                      </p:cBhvr>
                                    </p:animEffect>
                                  </p:childTnLst>
                                </p:cTn>
                              </p:par>
                              <p:par>
                                <p:cTn id="32" presetID="53" presetClass="entr" presetSubtype="16" fill="hold" grpId="0" nodeType="withEffect">
                                  <p:stCondLst>
                                    <p:cond delay="40000"/>
                                  </p:stCondLst>
                                  <p:childTnLst>
                                    <p:set>
                                      <p:cBhvr>
                                        <p:cTn id="33" dur="1" fill="hold">
                                          <p:stCondLst>
                                            <p:cond delay="0"/>
                                          </p:stCondLst>
                                        </p:cTn>
                                        <p:tgtEl>
                                          <p:spTgt spid="16"/>
                                        </p:tgtEl>
                                        <p:attrNameLst>
                                          <p:attrName>style.visibility</p:attrName>
                                        </p:attrNameLst>
                                      </p:cBhvr>
                                      <p:to>
                                        <p:strVal val="visible"/>
                                      </p:to>
                                    </p:set>
                                    <p:anim calcmode="lin" valueType="num">
                                      <p:cBhvr>
                                        <p:cTn id="34" dur="3000" fill="hold"/>
                                        <p:tgtEl>
                                          <p:spTgt spid="16"/>
                                        </p:tgtEl>
                                        <p:attrNameLst>
                                          <p:attrName>ppt_w</p:attrName>
                                        </p:attrNameLst>
                                      </p:cBhvr>
                                      <p:tavLst>
                                        <p:tav tm="0">
                                          <p:val>
                                            <p:fltVal val="0"/>
                                          </p:val>
                                        </p:tav>
                                        <p:tav tm="100000">
                                          <p:val>
                                            <p:strVal val="#ppt_w"/>
                                          </p:val>
                                        </p:tav>
                                      </p:tavLst>
                                    </p:anim>
                                    <p:anim calcmode="lin" valueType="num">
                                      <p:cBhvr>
                                        <p:cTn id="35" dur="3000" fill="hold"/>
                                        <p:tgtEl>
                                          <p:spTgt spid="16"/>
                                        </p:tgtEl>
                                        <p:attrNameLst>
                                          <p:attrName>ppt_h</p:attrName>
                                        </p:attrNameLst>
                                      </p:cBhvr>
                                      <p:tavLst>
                                        <p:tav tm="0">
                                          <p:val>
                                            <p:fltVal val="0"/>
                                          </p:val>
                                        </p:tav>
                                        <p:tav tm="100000">
                                          <p:val>
                                            <p:strVal val="#ppt_h"/>
                                          </p:val>
                                        </p:tav>
                                      </p:tavLst>
                                    </p:anim>
                                    <p:animEffect transition="in" filter="fade">
                                      <p:cBhvr>
                                        <p:cTn id="36" dur="3000"/>
                                        <p:tgtEl>
                                          <p:spTgt spid="16"/>
                                        </p:tgtEl>
                                      </p:cBhvr>
                                    </p:animEffect>
                                  </p:childTnLst>
                                </p:cTn>
                              </p:par>
                              <p:par>
                                <p:cTn id="37" presetID="2" presetClass="entr" presetSubtype="4" fill="hold" grpId="0" nodeType="withEffect">
                                  <p:stCondLst>
                                    <p:cond delay="4500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3000" fill="hold"/>
                                        <p:tgtEl>
                                          <p:spTgt spid="14"/>
                                        </p:tgtEl>
                                        <p:attrNameLst>
                                          <p:attrName>ppt_x</p:attrName>
                                        </p:attrNameLst>
                                      </p:cBhvr>
                                      <p:tavLst>
                                        <p:tav tm="0">
                                          <p:val>
                                            <p:strVal val="#ppt_x"/>
                                          </p:val>
                                        </p:tav>
                                        <p:tav tm="100000">
                                          <p:val>
                                            <p:strVal val="#ppt_x"/>
                                          </p:val>
                                        </p:tav>
                                      </p:tavLst>
                                    </p:anim>
                                    <p:anim calcmode="lin" valueType="num">
                                      <p:cBhvr additive="base">
                                        <p:cTn id="40" dur="3000" fill="hold"/>
                                        <p:tgtEl>
                                          <p:spTgt spid="14"/>
                                        </p:tgtEl>
                                        <p:attrNameLst>
                                          <p:attrName>ppt_y</p:attrName>
                                        </p:attrNameLst>
                                      </p:cBhvr>
                                      <p:tavLst>
                                        <p:tav tm="0">
                                          <p:val>
                                            <p:strVal val="1+#ppt_h/2"/>
                                          </p:val>
                                        </p:tav>
                                        <p:tav tm="100000">
                                          <p:val>
                                            <p:strVal val="#ppt_y"/>
                                          </p:val>
                                        </p:tav>
                                      </p:tavLst>
                                    </p:anim>
                                  </p:childTnLst>
                                </p:cTn>
                              </p:par>
                              <p:par>
                                <p:cTn id="41" presetID="1" presetClass="mediacall" presetSubtype="0" fill="hold" nodeType="withEffect">
                                  <p:stCondLst>
                                    <p:cond delay="56000"/>
                                  </p:stCondLst>
                                  <p:childTnLst>
                                    <p:cmd type="call" cmd="playFrom(0.0)">
                                      <p:cBhvr>
                                        <p:cTn id="42" dur="21024" fill="hold"/>
                                        <p:tgtEl>
                                          <p:spTgt spid="7"/>
                                        </p:tgtEl>
                                      </p:cBhvr>
                                    </p:cmd>
                                  </p:childTnLst>
                                </p:cTn>
                              </p:par>
                              <p:par>
                                <p:cTn id="43" presetID="2" presetClass="entr" presetSubtype="4" fill="hold" grpId="0" nodeType="withEffect">
                                  <p:stCondLst>
                                    <p:cond delay="5500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3000" fill="hold"/>
                                        <p:tgtEl>
                                          <p:spTgt spid="17"/>
                                        </p:tgtEl>
                                        <p:attrNameLst>
                                          <p:attrName>ppt_x</p:attrName>
                                        </p:attrNameLst>
                                      </p:cBhvr>
                                      <p:tavLst>
                                        <p:tav tm="0">
                                          <p:val>
                                            <p:strVal val="#ppt_x"/>
                                          </p:val>
                                        </p:tav>
                                        <p:tav tm="100000">
                                          <p:val>
                                            <p:strVal val="#ppt_x"/>
                                          </p:val>
                                        </p:tav>
                                      </p:tavLst>
                                    </p:anim>
                                    <p:anim calcmode="lin" valueType="num">
                                      <p:cBhvr additive="base">
                                        <p:cTn id="46" dur="3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47" fill="hold" display="0">
                  <p:stCondLst>
                    <p:cond delay="indefinite"/>
                  </p:stCondLst>
                  <p:endCondLst>
                    <p:cond evt="onStopAudio" delay="0">
                      <p:tgtEl>
                        <p:sldTgt/>
                      </p:tgtEl>
                    </p:cond>
                  </p:endCondLst>
                </p:cTn>
                <p:tgtEl>
                  <p:spTgt spid="5"/>
                </p:tgtEl>
              </p:cMediaNode>
            </p:audio>
            <p:audio>
              <p:cMediaNode vol="80000">
                <p:cTn id="48" fill="hold" display="0">
                  <p:stCondLst>
                    <p:cond delay="indefinite"/>
                  </p:stCondLst>
                  <p:endCondLst>
                    <p:cond evt="onStopAudio" delay="0">
                      <p:tgtEl>
                        <p:sldTgt/>
                      </p:tgtEl>
                    </p:cond>
                  </p:endCondLst>
                </p:cTn>
                <p:tgtEl>
                  <p:spTgt spid="6"/>
                </p:tgtEl>
              </p:cMediaNode>
            </p:audio>
            <p:audio>
              <p:cMediaNode vol="80000">
                <p:cTn id="49" fill="hold" display="0">
                  <p:stCondLst>
                    <p:cond delay="indefinite"/>
                  </p:stCondLst>
                  <p:endCondLst>
                    <p:cond evt="onStopAudio" delay="0">
                      <p:tgtEl>
                        <p:sldTgt/>
                      </p:tgtEl>
                    </p:cond>
                  </p:endCondLst>
                </p:cTn>
                <p:tgtEl>
                  <p:spTgt spid="7"/>
                </p:tgtEl>
              </p:cMediaNode>
            </p:audio>
          </p:childTnLst>
        </p:cTn>
      </p:par>
    </p:tnLst>
    <p:bldLst>
      <p:bldP spid="4" grpId="0"/>
      <p:bldP spid="2" grpId="0"/>
      <p:bldP spid="3" grpId="0"/>
      <p:bldP spid="13" grpId="0"/>
      <p:bldP spid="14" grpId="0"/>
      <p:bldP spid="16" grpId="0"/>
      <p:bldP spid="17"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18672" y="1690688"/>
            <a:ext cx="2954655" cy="442622"/>
          </a:xfrm>
          <a:prstGeom prst="rect">
            <a:avLst/>
          </a:prstGeom>
        </p:spPr>
        <p:txBody>
          <a:bodyPr wrap="none">
            <a:spAutoFit/>
          </a:bodyPr>
          <a:lstStyle/>
          <a:p>
            <a:pPr algn="ctr">
              <a:lnSpc>
                <a:spcPts val="2500"/>
              </a:lnSpc>
              <a:spcAft>
                <a:spcPts val="0"/>
              </a:spcAft>
            </a:pPr>
            <a:r>
              <a:rPr lang="zh-CN" altLang="zh-CN" sz="3600" b="1" kern="100" dirty="0">
                <a:latin typeface="微软雅黑" panose="020B0503020204020204" pitchFamily="34" charset="-122"/>
                <a:ea typeface="微软雅黑" panose="020B0503020204020204" pitchFamily="34" charset="-122"/>
                <a:cs typeface="Times New Roman" panose="02020603050405020304" pitchFamily="18" charset="0"/>
              </a:rPr>
              <a:t>五、幕后故事</a:t>
            </a:r>
            <a:endParaRPr lang="zh-CN" altLang="zh-CN" sz="14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838200" y="2336624"/>
            <a:ext cx="1348446" cy="418256"/>
          </a:xfrm>
          <a:prstGeom prst="rect">
            <a:avLst/>
          </a:prstGeom>
        </p:spPr>
        <p:txBody>
          <a:bodyPr wrap="none">
            <a:spAutoFit/>
          </a:bodyPr>
          <a:lstStyle/>
          <a:p>
            <a:pPr>
              <a:lnSpc>
                <a:spcPts val="2500"/>
              </a:lnSpc>
            </a:pP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rPr>
              <a:t>·举办地</a:t>
            </a:r>
            <a:endPar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矩形 5"/>
          <p:cNvSpPr/>
          <p:nvPr/>
        </p:nvSpPr>
        <p:spPr>
          <a:xfrm>
            <a:off x="838199" y="2764402"/>
            <a:ext cx="6735127" cy="1054135"/>
          </a:xfrm>
          <a:prstGeom prst="rect">
            <a:avLst/>
          </a:prstGeom>
        </p:spPr>
        <p:txBody>
          <a:bodyPr wrap="square">
            <a:spAutoFit/>
          </a:bodyPr>
          <a:lstStyle/>
          <a:p>
            <a:pPr indent="457200">
              <a:lnSpc>
                <a:spcPts val="2500"/>
              </a:lnSpc>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夏蒙尼是法国一个不大的城镇，由</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16</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个村庄组成，是法国著名疗养地和冬季运动中心，也是当时欧洲的跳雪运动点。由于当地的特殊地理环境，夏蒙尼成为众多害上运动爱好者的天堂。</a:t>
            </a:r>
            <a:endPar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矩形 6"/>
          <p:cNvSpPr/>
          <p:nvPr/>
        </p:nvSpPr>
        <p:spPr>
          <a:xfrm>
            <a:off x="767668" y="4163503"/>
            <a:ext cx="1489510" cy="412934"/>
          </a:xfrm>
          <a:prstGeom prst="rect">
            <a:avLst/>
          </a:prstGeom>
        </p:spPr>
        <p:txBody>
          <a:bodyPr wrap="none">
            <a:spAutoFit/>
          </a:bodyPr>
          <a:lstStyle/>
          <a:p>
            <a:pPr>
              <a:lnSpc>
                <a:spcPts val="2500"/>
              </a:lnSpc>
            </a:pP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·奥运百科</a:t>
            </a:r>
            <a:endPar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矩形 7"/>
          <p:cNvSpPr/>
          <p:nvPr/>
        </p:nvSpPr>
        <p:spPr>
          <a:xfrm>
            <a:off x="838200" y="4576437"/>
            <a:ext cx="6735126" cy="2308324"/>
          </a:xfrm>
          <a:prstGeom prst="rect">
            <a:avLst/>
          </a:prstGeom>
        </p:spPr>
        <p:txBody>
          <a:bodyPr wrap="square">
            <a:spAutoFit/>
          </a:bodyPr>
          <a:lstStyle/>
          <a:p>
            <a:pPr indent="457200"/>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皮埃尔·德·顾拜日是法国著名教育家、国际体育活动家、历史学家、现代奥林匹克运动的发起人。</a:t>
            </a:r>
            <a:r>
              <a:rPr lang="en-US" altLang="zh-CN" dirty="0">
                <a:latin typeface="微软雅黑" panose="020B0503020204020204" pitchFamily="34" charset="-122"/>
                <a:ea typeface="微软雅黑" panose="020B0503020204020204" pitchFamily="34" charset="-122"/>
              </a:rPr>
              <a:t> 1892 </a:t>
            </a:r>
            <a:r>
              <a:rPr lang="zh-CN" altLang="zh-CN"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11</a:t>
            </a:r>
            <a:r>
              <a:rPr lang="zh-CN" altLang="zh-CN"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25 </a:t>
            </a:r>
            <a:r>
              <a:rPr lang="zh-CN" altLang="zh-CN" dirty="0">
                <a:latin typeface="微软雅黑" panose="020B0503020204020204" pitchFamily="34" charset="-122"/>
                <a:ea typeface="微软雅黑" panose="020B0503020204020204" pitchFamily="34" charset="-122"/>
              </a:rPr>
              <a:t>日，在法国发表了《复兴奥林匹克》的演说，</a:t>
            </a:r>
            <a:r>
              <a:rPr lang="en-US" altLang="zh-CN" dirty="0">
                <a:latin typeface="微软雅黑" panose="020B0503020204020204" pitchFamily="34" charset="-122"/>
                <a:ea typeface="微软雅黑" panose="020B0503020204020204" pitchFamily="34" charset="-122"/>
              </a:rPr>
              <a:t>1912 </a:t>
            </a:r>
            <a:r>
              <a:rPr lang="zh-CN" altLang="zh-CN" dirty="0">
                <a:latin typeface="微软雅黑" panose="020B0503020204020204" pitchFamily="34" charset="-122"/>
                <a:ea typeface="微软雅黑" panose="020B0503020204020204" pitchFamily="34" charset="-122"/>
              </a:rPr>
              <a:t>年在斯德哥尔摩奥运会期间，发表了名作《体育颂》，</a:t>
            </a:r>
            <a:r>
              <a:rPr lang="en-US" altLang="zh-CN" dirty="0">
                <a:latin typeface="微软雅黑" panose="020B0503020204020204" pitchFamily="34" charset="-122"/>
                <a:ea typeface="微软雅黑" panose="020B0503020204020204" pitchFamily="34" charset="-122"/>
              </a:rPr>
              <a:t>1913</a:t>
            </a:r>
            <a:r>
              <a:rPr lang="zh-CN" altLang="zh-CN" dirty="0">
                <a:latin typeface="微软雅黑" panose="020B0503020204020204" pitchFamily="34" charset="-122"/>
                <a:ea typeface="微软雅黑" panose="020B0503020204020204" pitchFamily="34" charset="-122"/>
              </a:rPr>
              <a:t>年为国际奥委会设计了会旗。</a:t>
            </a:r>
            <a:r>
              <a:rPr lang="en-US" altLang="zh-CN" dirty="0">
                <a:latin typeface="微软雅黑" panose="020B0503020204020204" pitchFamily="34" charset="-122"/>
                <a:ea typeface="微软雅黑" panose="020B0503020204020204" pitchFamily="34" charset="-122"/>
              </a:rPr>
              <a:t>1896 </a:t>
            </a:r>
            <a:r>
              <a:rPr lang="zh-CN" altLang="zh-CN" dirty="0">
                <a:latin typeface="微软雅黑" panose="020B0503020204020204" pitchFamily="34" charset="-122"/>
                <a:ea typeface="微软雅黑" panose="020B0503020204020204" pitchFamily="34" charset="-122"/>
              </a:rPr>
              <a:t>年至</a:t>
            </a:r>
            <a:r>
              <a:rPr lang="en-US" altLang="zh-CN" dirty="0">
                <a:latin typeface="微软雅黑" panose="020B0503020204020204" pitchFamily="34" charset="-122"/>
                <a:ea typeface="微软雅黑" panose="020B0503020204020204" pitchFamily="34" charset="-122"/>
              </a:rPr>
              <a:t>1925 </a:t>
            </a:r>
            <a:r>
              <a:rPr lang="zh-CN" altLang="zh-CN" dirty="0">
                <a:latin typeface="微软雅黑" panose="020B0503020204020204" pitchFamily="34" charset="-122"/>
                <a:ea typeface="微软雅黑" panose="020B0503020204020204" pitchFamily="34" charset="-122"/>
              </a:rPr>
              <a:t>年，担任国际奥林匹克委员会主席。由于对现代奥林匹克运动的复兴及发展做出了突出的贡献，创造了不朽的功绩，他被人们尊称为“现代奥林匹克之父”。</a:t>
            </a:r>
            <a:endParaRPr lang="zh-CN" altLang="zh-CN" dirty="0">
              <a:latin typeface="微软雅黑" panose="020B0503020204020204" pitchFamily="34" charset="-122"/>
              <a:ea typeface="微软雅黑" panose="020B0503020204020204" pitchFamily="34" charset="-122"/>
            </a:endParaRPr>
          </a:p>
          <a:p>
            <a:pPr indent="457200"/>
            <a:endParaRPr lang="zh-CN" altLang="en-US"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226471" y="2186512"/>
            <a:ext cx="2937397" cy="3905250"/>
          </a:xfrm>
          <a:prstGeom prst="rect">
            <a:avLst/>
          </a:prstGeom>
        </p:spPr>
      </p:pic>
      <p:sp>
        <p:nvSpPr>
          <p:cNvPr id="10" name="文本框 9"/>
          <p:cNvSpPr txBox="1"/>
          <p:nvPr/>
        </p:nvSpPr>
        <p:spPr>
          <a:xfrm>
            <a:off x="8738817" y="6238430"/>
            <a:ext cx="1912703" cy="369332"/>
          </a:xfrm>
          <a:prstGeom prst="rect">
            <a:avLst/>
          </a:prstGeom>
          <a:noFill/>
        </p:spPr>
        <p:txBody>
          <a:bodyPr wrap="none" rtlCol="0">
            <a:spAutoFit/>
          </a:bodyPr>
          <a:lstStyle/>
          <a:p>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皮埃尔·德·顾拜日</a:t>
            </a:r>
            <a:endParaRPr lang="zh-CN" altLang="en-US" dirty="0"/>
          </a:p>
        </p:txBody>
      </p:sp>
      <p:sp>
        <p:nvSpPr>
          <p:cNvPr id="12" name="Rectangle 2"/>
          <p:cNvSpPr txBox="1">
            <a:spLocks noChangeArrowheads="1"/>
          </p:cNvSpPr>
          <p:nvPr/>
        </p:nvSpPr>
        <p:spPr>
          <a:xfrm>
            <a:off x="422275" y="-4738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第一届  </a:t>
            </a:r>
            <a:r>
              <a:rPr lang="en-US" altLang="zh-CN" dirty="0"/>
              <a:t>1924</a:t>
            </a:r>
            <a:r>
              <a:rPr lang="zh-CN" altLang="en-US" dirty="0"/>
              <a:t>年 夏蒙尼 冬奥会</a:t>
            </a:r>
            <a:endParaRPr lang="zh-CN" altLang="en-US" dirty="0"/>
          </a:p>
        </p:txBody>
      </p:sp>
      <p:pic>
        <p:nvPicPr>
          <p:cNvPr id="2" name="2.8.1.mp3">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13771418" y="310594"/>
            <a:ext cx="609600" cy="609600"/>
          </a:xfrm>
          <a:prstGeom prst="rect">
            <a:avLst/>
          </a:prstGeom>
        </p:spPr>
      </p:pic>
      <p:pic>
        <p:nvPicPr>
          <p:cNvPr id="3" name="2.8.2.mp3">
            <a:hlinkClick r:id="" action="ppaction://media"/>
          </p:cNvPr>
          <p:cNvPicPr>
            <a:picLocks noChangeAspect="1"/>
          </p:cNvPicPr>
          <p:nvPr>
            <a:audioFile r:link="rId5"/>
            <p:extLst>
              <p:ext uri="{DAA4B4D4-6D71-4841-9C94-3DE7FCFB9230}">
                <p14:media xmlns:p14="http://schemas.microsoft.com/office/powerpoint/2010/main" r:embed="rId6"/>
              </p:ext>
            </p:extLst>
          </p:nvPr>
        </p:nvPicPr>
        <p:blipFill>
          <a:blip r:embed="rId7"/>
          <a:stretch>
            <a:fillRect/>
          </a:stretch>
        </p:blipFill>
        <p:spPr>
          <a:xfrm>
            <a:off x="13771418" y="1385888"/>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080" fill="hold"/>
                                        <p:tgtEl>
                                          <p:spTgt spid="2"/>
                                        </p:tgtEl>
                                      </p:cBhvr>
                                    </p:cmd>
                                  </p:childTnLst>
                                </p:cTn>
                              </p:par>
                              <p:par>
                                <p:cTn id="7" presetID="22" presetClass="entr" presetSubtype="4" fill="hold" grpId="0" nodeType="withEffect">
                                  <p:stCondLst>
                                    <p:cond delay="1000"/>
                                  </p:stCondLst>
                                  <p:childTnLst>
                                    <p:set>
                                      <p:cBhvr>
                                        <p:cTn id="8" dur="1" fill="hold">
                                          <p:stCondLst>
                                            <p:cond delay="0"/>
                                          </p:stCondLst>
                                        </p:cTn>
                                        <p:tgtEl>
                                          <p:spTgt spid="12"/>
                                        </p:tgtEl>
                                        <p:attrNameLst>
                                          <p:attrName>style.visibility</p:attrName>
                                        </p:attrNameLst>
                                      </p:cBhvr>
                                      <p:to>
                                        <p:strVal val="visible"/>
                                      </p:to>
                                    </p:set>
                                    <p:animEffect transition="in" filter="wipe(down)">
                                      <p:cBhvr>
                                        <p:cTn id="9" dur="4000"/>
                                        <p:tgtEl>
                                          <p:spTgt spid="12"/>
                                        </p:tgtEl>
                                      </p:cBhvr>
                                    </p:animEffect>
                                  </p:childTnLst>
                                </p:cTn>
                              </p:par>
                              <p:par>
                                <p:cTn id="10" presetID="22" presetClass="entr" presetSubtype="4" fill="hold" grpId="0" nodeType="withEffect">
                                  <p:stCondLst>
                                    <p:cond delay="800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3000"/>
                                        <p:tgtEl>
                                          <p:spTgt spid="4"/>
                                        </p:tgtEl>
                                      </p:cBhvr>
                                    </p:animEffect>
                                  </p:childTnLst>
                                </p:cTn>
                              </p:par>
                              <p:par>
                                <p:cTn id="13" presetID="53" presetClass="entr" presetSubtype="16" fill="hold" grpId="0" nodeType="withEffect">
                                  <p:stCondLst>
                                    <p:cond delay="15000"/>
                                  </p:stCondLst>
                                  <p:childTnLst>
                                    <p:set>
                                      <p:cBhvr>
                                        <p:cTn id="14" dur="1" fill="hold">
                                          <p:stCondLst>
                                            <p:cond delay="0"/>
                                          </p:stCondLst>
                                        </p:cTn>
                                        <p:tgtEl>
                                          <p:spTgt spid="5"/>
                                        </p:tgtEl>
                                        <p:attrNameLst>
                                          <p:attrName>style.visibility</p:attrName>
                                        </p:attrNameLst>
                                      </p:cBhvr>
                                      <p:to>
                                        <p:strVal val="visible"/>
                                      </p:to>
                                    </p:set>
                                    <p:anim calcmode="lin" valueType="num">
                                      <p:cBhvr>
                                        <p:cTn id="15" dur="4000" fill="hold"/>
                                        <p:tgtEl>
                                          <p:spTgt spid="5"/>
                                        </p:tgtEl>
                                        <p:attrNameLst>
                                          <p:attrName>ppt_w</p:attrName>
                                        </p:attrNameLst>
                                      </p:cBhvr>
                                      <p:tavLst>
                                        <p:tav tm="0">
                                          <p:val>
                                            <p:fltVal val="0"/>
                                          </p:val>
                                        </p:tav>
                                        <p:tav tm="100000">
                                          <p:val>
                                            <p:strVal val="#ppt_w"/>
                                          </p:val>
                                        </p:tav>
                                      </p:tavLst>
                                    </p:anim>
                                    <p:anim calcmode="lin" valueType="num">
                                      <p:cBhvr>
                                        <p:cTn id="16" dur="4000" fill="hold"/>
                                        <p:tgtEl>
                                          <p:spTgt spid="5"/>
                                        </p:tgtEl>
                                        <p:attrNameLst>
                                          <p:attrName>ppt_h</p:attrName>
                                        </p:attrNameLst>
                                      </p:cBhvr>
                                      <p:tavLst>
                                        <p:tav tm="0">
                                          <p:val>
                                            <p:fltVal val="0"/>
                                          </p:val>
                                        </p:tav>
                                        <p:tav tm="100000">
                                          <p:val>
                                            <p:strVal val="#ppt_h"/>
                                          </p:val>
                                        </p:tav>
                                      </p:tavLst>
                                    </p:anim>
                                    <p:animEffect transition="in" filter="fade">
                                      <p:cBhvr>
                                        <p:cTn id="17" dur="4000"/>
                                        <p:tgtEl>
                                          <p:spTgt spid="5"/>
                                        </p:tgtEl>
                                      </p:cBhvr>
                                    </p:animEffect>
                                  </p:childTnLst>
                                </p:cTn>
                              </p:par>
                              <p:par>
                                <p:cTn id="18" presetID="53" presetClass="entr" presetSubtype="16" fill="hold" grpId="0" nodeType="withEffect">
                                  <p:stCondLst>
                                    <p:cond delay="23000"/>
                                  </p:stCondLst>
                                  <p:childTnLst>
                                    <p:set>
                                      <p:cBhvr>
                                        <p:cTn id="19" dur="1" fill="hold">
                                          <p:stCondLst>
                                            <p:cond delay="0"/>
                                          </p:stCondLst>
                                        </p:cTn>
                                        <p:tgtEl>
                                          <p:spTgt spid="6"/>
                                        </p:tgtEl>
                                        <p:attrNameLst>
                                          <p:attrName>style.visibility</p:attrName>
                                        </p:attrNameLst>
                                      </p:cBhvr>
                                      <p:to>
                                        <p:strVal val="visible"/>
                                      </p:to>
                                    </p:set>
                                    <p:anim calcmode="lin" valueType="num">
                                      <p:cBhvr>
                                        <p:cTn id="20" dur="4000" fill="hold"/>
                                        <p:tgtEl>
                                          <p:spTgt spid="6"/>
                                        </p:tgtEl>
                                        <p:attrNameLst>
                                          <p:attrName>ppt_w</p:attrName>
                                        </p:attrNameLst>
                                      </p:cBhvr>
                                      <p:tavLst>
                                        <p:tav tm="0">
                                          <p:val>
                                            <p:fltVal val="0"/>
                                          </p:val>
                                        </p:tav>
                                        <p:tav tm="100000">
                                          <p:val>
                                            <p:strVal val="#ppt_w"/>
                                          </p:val>
                                        </p:tav>
                                      </p:tavLst>
                                    </p:anim>
                                    <p:anim calcmode="lin" valueType="num">
                                      <p:cBhvr>
                                        <p:cTn id="21" dur="4000" fill="hold"/>
                                        <p:tgtEl>
                                          <p:spTgt spid="6"/>
                                        </p:tgtEl>
                                        <p:attrNameLst>
                                          <p:attrName>ppt_h</p:attrName>
                                        </p:attrNameLst>
                                      </p:cBhvr>
                                      <p:tavLst>
                                        <p:tav tm="0">
                                          <p:val>
                                            <p:fltVal val="0"/>
                                          </p:val>
                                        </p:tav>
                                        <p:tav tm="100000">
                                          <p:val>
                                            <p:strVal val="#ppt_h"/>
                                          </p:val>
                                        </p:tav>
                                      </p:tavLst>
                                    </p:anim>
                                    <p:animEffect transition="in" filter="fade">
                                      <p:cBhvr>
                                        <p:cTn id="22" dur="4000"/>
                                        <p:tgtEl>
                                          <p:spTgt spid="6"/>
                                        </p:tgtEl>
                                      </p:cBhvr>
                                    </p:animEffect>
                                  </p:childTnLst>
                                </p:cTn>
                              </p:par>
                              <p:par>
                                <p:cTn id="23" presetID="1" presetClass="mediacall" presetSubtype="0" fill="hold" nodeType="withEffect">
                                  <p:stCondLst>
                                    <p:cond delay="38000"/>
                                  </p:stCondLst>
                                  <p:childTnLst>
                                    <p:cmd type="call" cmd="playFrom(0.0)">
                                      <p:cBhvr>
                                        <p:cTn id="24" dur="29304" fill="hold"/>
                                        <p:tgtEl>
                                          <p:spTgt spid="3"/>
                                        </p:tgtEl>
                                      </p:cBhvr>
                                    </p:cmd>
                                  </p:childTnLst>
                                </p:cTn>
                              </p:par>
                              <p:par>
                                <p:cTn id="25" presetID="53" presetClass="entr" presetSubtype="16" fill="hold" grpId="0" nodeType="withEffect">
                                  <p:stCondLst>
                                    <p:cond delay="31000"/>
                                  </p:stCondLst>
                                  <p:childTnLst>
                                    <p:set>
                                      <p:cBhvr>
                                        <p:cTn id="26" dur="1" fill="hold">
                                          <p:stCondLst>
                                            <p:cond delay="0"/>
                                          </p:stCondLst>
                                        </p:cTn>
                                        <p:tgtEl>
                                          <p:spTgt spid="7"/>
                                        </p:tgtEl>
                                        <p:attrNameLst>
                                          <p:attrName>style.visibility</p:attrName>
                                        </p:attrNameLst>
                                      </p:cBhvr>
                                      <p:to>
                                        <p:strVal val="visible"/>
                                      </p:to>
                                    </p:set>
                                    <p:anim calcmode="lin" valueType="num">
                                      <p:cBhvr>
                                        <p:cTn id="27" dur="4000" fill="hold"/>
                                        <p:tgtEl>
                                          <p:spTgt spid="7"/>
                                        </p:tgtEl>
                                        <p:attrNameLst>
                                          <p:attrName>ppt_w</p:attrName>
                                        </p:attrNameLst>
                                      </p:cBhvr>
                                      <p:tavLst>
                                        <p:tav tm="0">
                                          <p:val>
                                            <p:fltVal val="0"/>
                                          </p:val>
                                        </p:tav>
                                        <p:tav tm="100000">
                                          <p:val>
                                            <p:strVal val="#ppt_w"/>
                                          </p:val>
                                        </p:tav>
                                      </p:tavLst>
                                    </p:anim>
                                    <p:anim calcmode="lin" valueType="num">
                                      <p:cBhvr>
                                        <p:cTn id="28" dur="4000" fill="hold"/>
                                        <p:tgtEl>
                                          <p:spTgt spid="7"/>
                                        </p:tgtEl>
                                        <p:attrNameLst>
                                          <p:attrName>ppt_h</p:attrName>
                                        </p:attrNameLst>
                                      </p:cBhvr>
                                      <p:tavLst>
                                        <p:tav tm="0">
                                          <p:val>
                                            <p:fltVal val="0"/>
                                          </p:val>
                                        </p:tav>
                                        <p:tav tm="100000">
                                          <p:val>
                                            <p:strVal val="#ppt_h"/>
                                          </p:val>
                                        </p:tav>
                                      </p:tavLst>
                                    </p:anim>
                                    <p:animEffect transition="in" filter="fade">
                                      <p:cBhvr>
                                        <p:cTn id="29" dur="4000"/>
                                        <p:tgtEl>
                                          <p:spTgt spid="7"/>
                                        </p:tgtEl>
                                      </p:cBhvr>
                                    </p:animEffect>
                                  </p:childTnLst>
                                </p:cTn>
                              </p:par>
                              <p:par>
                                <p:cTn id="30" presetID="53" presetClass="entr" presetSubtype="16" fill="hold" nodeType="withEffect">
                                  <p:stCondLst>
                                    <p:cond delay="40000"/>
                                  </p:stCondLst>
                                  <p:childTnLst>
                                    <p:set>
                                      <p:cBhvr>
                                        <p:cTn id="31" dur="1" fill="hold">
                                          <p:stCondLst>
                                            <p:cond delay="0"/>
                                          </p:stCondLst>
                                        </p:cTn>
                                        <p:tgtEl>
                                          <p:spTgt spid="9"/>
                                        </p:tgtEl>
                                        <p:attrNameLst>
                                          <p:attrName>style.visibility</p:attrName>
                                        </p:attrNameLst>
                                      </p:cBhvr>
                                      <p:to>
                                        <p:strVal val="visible"/>
                                      </p:to>
                                    </p:set>
                                    <p:anim calcmode="lin" valueType="num">
                                      <p:cBhvr>
                                        <p:cTn id="32" dur="4000" fill="hold"/>
                                        <p:tgtEl>
                                          <p:spTgt spid="9"/>
                                        </p:tgtEl>
                                        <p:attrNameLst>
                                          <p:attrName>ppt_w</p:attrName>
                                        </p:attrNameLst>
                                      </p:cBhvr>
                                      <p:tavLst>
                                        <p:tav tm="0">
                                          <p:val>
                                            <p:fltVal val="0"/>
                                          </p:val>
                                        </p:tav>
                                        <p:tav tm="100000">
                                          <p:val>
                                            <p:strVal val="#ppt_w"/>
                                          </p:val>
                                        </p:tav>
                                      </p:tavLst>
                                    </p:anim>
                                    <p:anim calcmode="lin" valueType="num">
                                      <p:cBhvr>
                                        <p:cTn id="33" dur="4000" fill="hold"/>
                                        <p:tgtEl>
                                          <p:spTgt spid="9"/>
                                        </p:tgtEl>
                                        <p:attrNameLst>
                                          <p:attrName>ppt_h</p:attrName>
                                        </p:attrNameLst>
                                      </p:cBhvr>
                                      <p:tavLst>
                                        <p:tav tm="0">
                                          <p:val>
                                            <p:fltVal val="0"/>
                                          </p:val>
                                        </p:tav>
                                        <p:tav tm="100000">
                                          <p:val>
                                            <p:strVal val="#ppt_h"/>
                                          </p:val>
                                        </p:tav>
                                      </p:tavLst>
                                    </p:anim>
                                    <p:animEffect transition="in" filter="fade">
                                      <p:cBhvr>
                                        <p:cTn id="34" dur="4000"/>
                                        <p:tgtEl>
                                          <p:spTgt spid="9"/>
                                        </p:tgtEl>
                                      </p:cBhvr>
                                    </p:animEffect>
                                  </p:childTnLst>
                                </p:cTn>
                              </p:par>
                              <p:par>
                                <p:cTn id="35" presetID="16" presetClass="entr" presetSubtype="21" fill="hold" grpId="0" nodeType="withEffect">
                                  <p:stCondLst>
                                    <p:cond delay="50000"/>
                                  </p:stCondLst>
                                  <p:childTnLst>
                                    <p:set>
                                      <p:cBhvr>
                                        <p:cTn id="36" dur="1" fill="hold">
                                          <p:stCondLst>
                                            <p:cond delay="0"/>
                                          </p:stCondLst>
                                        </p:cTn>
                                        <p:tgtEl>
                                          <p:spTgt spid="10"/>
                                        </p:tgtEl>
                                        <p:attrNameLst>
                                          <p:attrName>style.visibility</p:attrName>
                                        </p:attrNameLst>
                                      </p:cBhvr>
                                      <p:to>
                                        <p:strVal val="visible"/>
                                      </p:to>
                                    </p:set>
                                    <p:animEffect transition="in" filter="barn(inVertical)">
                                      <p:cBhvr>
                                        <p:cTn id="37" dur="4000"/>
                                        <p:tgtEl>
                                          <p:spTgt spid="10"/>
                                        </p:tgtEl>
                                      </p:cBhvr>
                                    </p:animEffect>
                                  </p:childTnLst>
                                </p:cTn>
                              </p:par>
                              <p:par>
                                <p:cTn id="38" presetID="53" presetClass="entr" presetSubtype="16" fill="hold" grpId="0" nodeType="withEffect">
                                  <p:stCondLst>
                                    <p:cond delay="59000"/>
                                  </p:stCondLst>
                                  <p:childTnLst>
                                    <p:set>
                                      <p:cBhvr>
                                        <p:cTn id="39" dur="1" fill="hold">
                                          <p:stCondLst>
                                            <p:cond delay="0"/>
                                          </p:stCondLst>
                                        </p:cTn>
                                        <p:tgtEl>
                                          <p:spTgt spid="8"/>
                                        </p:tgtEl>
                                        <p:attrNameLst>
                                          <p:attrName>style.visibility</p:attrName>
                                        </p:attrNameLst>
                                      </p:cBhvr>
                                      <p:to>
                                        <p:strVal val="visible"/>
                                      </p:to>
                                    </p:set>
                                    <p:anim calcmode="lin" valueType="num">
                                      <p:cBhvr>
                                        <p:cTn id="40" dur="4000" fill="hold"/>
                                        <p:tgtEl>
                                          <p:spTgt spid="8"/>
                                        </p:tgtEl>
                                        <p:attrNameLst>
                                          <p:attrName>ppt_w</p:attrName>
                                        </p:attrNameLst>
                                      </p:cBhvr>
                                      <p:tavLst>
                                        <p:tav tm="0">
                                          <p:val>
                                            <p:fltVal val="0"/>
                                          </p:val>
                                        </p:tav>
                                        <p:tav tm="100000">
                                          <p:val>
                                            <p:strVal val="#ppt_w"/>
                                          </p:val>
                                        </p:tav>
                                      </p:tavLst>
                                    </p:anim>
                                    <p:anim calcmode="lin" valueType="num">
                                      <p:cBhvr>
                                        <p:cTn id="41" dur="4000" fill="hold"/>
                                        <p:tgtEl>
                                          <p:spTgt spid="8"/>
                                        </p:tgtEl>
                                        <p:attrNameLst>
                                          <p:attrName>ppt_h</p:attrName>
                                        </p:attrNameLst>
                                      </p:cBhvr>
                                      <p:tavLst>
                                        <p:tav tm="0">
                                          <p:val>
                                            <p:fltVal val="0"/>
                                          </p:val>
                                        </p:tav>
                                        <p:tav tm="100000">
                                          <p:val>
                                            <p:strVal val="#ppt_h"/>
                                          </p:val>
                                        </p:tav>
                                      </p:tavLst>
                                    </p:anim>
                                    <p:animEffect transition="in" filter="fade">
                                      <p:cBhvr>
                                        <p:cTn id="42" dur="4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43" fill="hold" display="0">
                  <p:stCondLst>
                    <p:cond delay="indefinite"/>
                  </p:stCondLst>
                  <p:endCondLst>
                    <p:cond evt="onStopAudio" delay="0">
                      <p:tgtEl>
                        <p:sldTgt/>
                      </p:tgtEl>
                    </p:cond>
                    <p:cond evt="onNext" delay="0">
                      <p:tgtEl>
                        <p:sldTgt/>
                      </p:tgtEl>
                    </p:cond>
                  </p:endCondLst>
                </p:cTn>
                <p:tgtEl>
                  <p:spTgt spid="2"/>
                </p:tgtEl>
              </p:cMediaNode>
            </p:audio>
            <p:audio>
              <p:cMediaNode vol="80000">
                <p:cTn id="44" fill="hold" display="0">
                  <p:stCondLst>
                    <p:cond delay="indefinite"/>
                  </p:stCondLst>
                  <p:endCondLst>
                    <p:cond evt="onStopAudio" delay="0">
                      <p:tgtEl>
                        <p:sldTgt/>
                      </p:tgtEl>
                    </p:cond>
                  </p:endCondLst>
                </p:cTn>
                <p:tgtEl>
                  <p:spTgt spid="3"/>
                </p:tgtEl>
              </p:cMediaNode>
            </p:audio>
          </p:childTnLst>
        </p:cTn>
      </p:par>
    </p:tnLst>
    <p:bldLst>
      <p:bldP spid="4" grpId="0"/>
      <p:bldP spid="5" grpId="0"/>
      <p:bldP spid="6" grpId="0"/>
      <p:bldP spid="7" grpId="0"/>
      <p:bldP spid="8" grpId="0"/>
      <p:bldP spid="10" grpId="0"/>
      <p:bldP spid="12"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1025</Words>
  <Application>WPS 演示</Application>
  <PresentationFormat>宽屏</PresentationFormat>
  <Paragraphs>87</Paragraphs>
  <Slides>8</Slides>
  <Notes>8</Notes>
  <HiddenSlides>0</HiddenSlides>
  <MMClips>16</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8</vt:i4>
      </vt:variant>
    </vt:vector>
  </HeadingPairs>
  <TitlesOfParts>
    <vt:vector size="17" baseType="lpstr">
      <vt:lpstr>Arial</vt:lpstr>
      <vt:lpstr>宋体</vt:lpstr>
      <vt:lpstr>Wingdings</vt:lpstr>
      <vt:lpstr>微软雅黑</vt:lpstr>
      <vt:lpstr>Times New Roman</vt:lpstr>
      <vt:lpstr>等线 Light</vt:lpstr>
      <vt:lpstr>Arial Unicode MS</vt:lpstr>
      <vt:lpstr>等线</vt:lpstr>
      <vt:lpstr>Office 主题​​</vt:lpstr>
      <vt:lpstr>第一届  1924年 夏幕尼 冬奥会</vt:lpstr>
      <vt:lpstr>第一届  1924年 夏蒙尼 冬奥会</vt:lpstr>
      <vt:lpstr>第一届  1924年 夏蒙尼 冬奥会</vt:lpstr>
      <vt:lpstr>第一届  1924年 夏蒙尼 冬奥会</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第一届  1924年 夏慕尼 冬奥会</dc:title>
  <dc:creator>lulu.zhu(朱璐璐)</dc:creator>
  <cp:lastModifiedBy>csc</cp:lastModifiedBy>
  <cp:revision>58</cp:revision>
  <dcterms:created xsi:type="dcterms:W3CDTF">2018-05-22T01:22:00Z</dcterms:created>
  <dcterms:modified xsi:type="dcterms:W3CDTF">2018-05-29T11:25:06Z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2052-10.1.0.7346</vt:lpwstr>
  </property>
</Properties>
</file>